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9" r:id="rId6"/>
    <p:sldId id="260" r:id="rId7"/>
    <p:sldId id="261" r:id="rId8"/>
    <p:sldId id="310" r:id="rId9"/>
    <p:sldId id="376" r:id="rId10"/>
    <p:sldId id="311" r:id="rId11"/>
    <p:sldId id="263" r:id="rId12"/>
    <p:sldId id="265" r:id="rId13"/>
    <p:sldId id="266" r:id="rId14"/>
    <p:sldId id="313" r:id="rId15"/>
    <p:sldId id="315" r:id="rId16"/>
    <p:sldId id="360" r:id="rId17"/>
    <p:sldId id="268" r:id="rId18"/>
    <p:sldId id="361" r:id="rId19"/>
    <p:sldId id="363" r:id="rId20"/>
    <p:sldId id="365" r:id="rId21"/>
    <p:sldId id="366" r:id="rId22"/>
    <p:sldId id="367" r:id="rId23"/>
    <p:sldId id="368" r:id="rId24"/>
    <p:sldId id="370" r:id="rId25"/>
    <p:sldId id="371" r:id="rId26"/>
    <p:sldId id="373" r:id="rId27"/>
    <p:sldId id="372" r:id="rId28"/>
    <p:sldId id="271" r:id="rId29"/>
    <p:sldId id="273" r:id="rId30"/>
    <p:sldId id="436" r:id="rId31"/>
    <p:sldId id="438" r:id="rId32"/>
    <p:sldId id="440" r:id="rId33"/>
    <p:sldId id="442" r:id="rId34"/>
    <p:sldId id="288" r:id="rId35"/>
  </p:sldIdLst>
  <p:sldSz cx="9144000" cy="5143500"/>
  <p:notesSz cx="6858000" cy="9144000"/>
  <p:embeddedFontLst>
    <p:embeddedFont>
      <p:font typeface="Bebas Neue" panose="020B0606020202050201"/>
      <p:regular r:id="rId40"/>
    </p:embeddedFont>
    <p:embeddedFont>
      <p:font typeface="Work Sans"/>
      <p:regular r:id="rId41"/>
    </p:embeddedFont>
    <p:embeddedFont>
      <p:font typeface="Didact Gothic" panose="00000500000000000000"/>
      <p:regular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font" Target="fonts/font3.fntdata"/><Relationship Id="rId41" Type="http://schemas.openxmlformats.org/officeDocument/2006/relationships/font" Target="fonts/font2.fntdata"/><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6-16T17:57:20.554" idx="1">
    <p:pos x="10" y="10"/>
    <p:text>Rượu vang đỏ là loại rượu được làm từ giống nho có màu sẫm. Nó được sản xuất bằng cách lên men nước nho cùng với vỏ nho, hạt và đôi khi là cả thân cây. Màu của rượu vang đỏ dao động từ đỏ nhạt đến tím đậm, tùy thuộc vào giống nho và quy trình sản xuất rượu vang.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2" name="Shape 402"/>
        <p:cNvGrpSpPr/>
        <p:nvPr/>
      </p:nvGrpSpPr>
      <p:grpSpPr>
        <a:xfrm>
          <a:off x="0" y="0"/>
          <a:ext cx="0" cy="0"/>
          <a:chOff x="0" y="0"/>
          <a:chExt cx="0" cy="0"/>
        </a:xfrm>
      </p:grpSpPr>
      <p:sp>
        <p:nvSpPr>
          <p:cNvPr id="403" name="Google Shape;403;g104e860fe09_0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4e860fe09_0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2" name="Shape 402"/>
        <p:cNvGrpSpPr/>
        <p:nvPr/>
      </p:nvGrpSpPr>
      <p:grpSpPr>
        <a:xfrm>
          <a:off x="0" y="0"/>
          <a:ext cx="0" cy="0"/>
          <a:chOff x="0" y="0"/>
          <a:chExt cx="0" cy="0"/>
        </a:xfrm>
      </p:grpSpPr>
      <p:sp>
        <p:nvSpPr>
          <p:cNvPr id="403" name="Google Shape;403;g104e860fe09_0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4e860fe09_0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2" name="Shape 402"/>
        <p:cNvGrpSpPr/>
        <p:nvPr/>
      </p:nvGrpSpPr>
      <p:grpSpPr>
        <a:xfrm>
          <a:off x="0" y="0"/>
          <a:ext cx="0" cy="0"/>
          <a:chOff x="0" y="0"/>
          <a:chExt cx="0" cy="0"/>
        </a:xfrm>
      </p:grpSpPr>
      <p:sp>
        <p:nvSpPr>
          <p:cNvPr id="403" name="Google Shape;403;g104e860fe09_0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4e860fe09_0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107618b1550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07618b1550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107618b1550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07618b1550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107618b1550_0_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07618b1550_0_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104e86102a4_1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4e86102a4_1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104e86102a4_1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4e86102a4_1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104e86102a4_1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4e86102a4_1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104e86102a4_1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4e86102a4_1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2" name="Shape 182"/>
        <p:cNvGrpSpPr/>
        <p:nvPr/>
      </p:nvGrpSpPr>
      <p:grpSpPr>
        <a:xfrm>
          <a:off x="0" y="0"/>
          <a:ext cx="0" cy="0"/>
          <a:chOff x="0" y="0"/>
          <a:chExt cx="0" cy="0"/>
        </a:xfrm>
      </p:grpSpPr>
      <p:sp>
        <p:nvSpPr>
          <p:cNvPr id="183" name="Google Shape;183;g102f94db1f8_0_294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02f94db1f8_0_294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104e86102a4_1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4e86102a4_1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104e86102a4_1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4e86102a4_1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4" name="Shape 544"/>
        <p:cNvGrpSpPr/>
        <p:nvPr/>
      </p:nvGrpSpPr>
      <p:grpSpPr>
        <a:xfrm>
          <a:off x="0" y="0"/>
          <a:ext cx="0" cy="0"/>
          <a:chOff x="0" y="0"/>
          <a:chExt cx="0" cy="0"/>
        </a:xfrm>
      </p:grpSpPr>
      <p:sp>
        <p:nvSpPr>
          <p:cNvPr id="545" name="Google Shape;545;g104e86102a4_1_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4e86102a4_1_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 name="Shape 330"/>
        <p:cNvGrpSpPr/>
        <p:nvPr/>
      </p:nvGrpSpPr>
      <p:grpSpPr>
        <a:xfrm>
          <a:off x="0" y="0"/>
          <a:ext cx="0" cy="0"/>
          <a:chOff x="0" y="0"/>
          <a:chExt cx="0" cy="0"/>
        </a:xfrm>
      </p:grpSpPr>
      <p:sp>
        <p:nvSpPr>
          <p:cNvPr id="331" name="Google Shape;331;g104e860fe09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4e860fe09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g104e860fe09_0_1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04e860fe09_0_1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5" name="Shape 565"/>
        <p:cNvGrpSpPr/>
        <p:nvPr/>
      </p:nvGrpSpPr>
      <p:grpSpPr>
        <a:xfrm>
          <a:off x="0" y="0"/>
          <a:ext cx="0" cy="0"/>
          <a:chOff x="0" y="0"/>
          <a:chExt cx="0" cy="0"/>
        </a:xfrm>
      </p:grpSpPr>
      <p:sp>
        <p:nvSpPr>
          <p:cNvPr id="566" name="Google Shape;566;g102f94db1f8_0_29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02f94db1f8_0_29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5" name="Shape 565"/>
        <p:cNvGrpSpPr/>
        <p:nvPr/>
      </p:nvGrpSpPr>
      <p:grpSpPr>
        <a:xfrm>
          <a:off x="0" y="0"/>
          <a:ext cx="0" cy="0"/>
          <a:chOff x="0" y="0"/>
          <a:chExt cx="0" cy="0"/>
        </a:xfrm>
      </p:grpSpPr>
      <p:sp>
        <p:nvSpPr>
          <p:cNvPr id="566" name="Google Shape;566;g102f94db1f8_0_29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02f94db1f8_0_29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5" name="Shape 565"/>
        <p:cNvGrpSpPr/>
        <p:nvPr/>
      </p:nvGrpSpPr>
      <p:grpSpPr>
        <a:xfrm>
          <a:off x="0" y="0"/>
          <a:ext cx="0" cy="0"/>
          <a:chOff x="0" y="0"/>
          <a:chExt cx="0" cy="0"/>
        </a:xfrm>
      </p:grpSpPr>
      <p:sp>
        <p:nvSpPr>
          <p:cNvPr id="566" name="Google Shape;566;g102f94db1f8_0_29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02f94db1f8_0_29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5" name="Shape 565"/>
        <p:cNvGrpSpPr/>
        <p:nvPr/>
      </p:nvGrpSpPr>
      <p:grpSpPr>
        <a:xfrm>
          <a:off x="0" y="0"/>
          <a:ext cx="0" cy="0"/>
          <a:chOff x="0" y="0"/>
          <a:chExt cx="0" cy="0"/>
        </a:xfrm>
      </p:grpSpPr>
      <p:sp>
        <p:nvSpPr>
          <p:cNvPr id="566" name="Google Shape;566;g102f94db1f8_0_293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02f94db1f8_0_293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875" name="Shape 875"/>
        <p:cNvGrpSpPr/>
        <p:nvPr/>
      </p:nvGrpSpPr>
      <p:grpSpPr>
        <a:xfrm>
          <a:off x="0" y="0"/>
          <a:ext cx="0" cy="0"/>
          <a:chOff x="0" y="0"/>
          <a:chExt cx="0" cy="0"/>
        </a:xfrm>
      </p:grpSpPr>
      <p:sp>
        <p:nvSpPr>
          <p:cNvPr id="876" name="Google Shape;876;g104e860fe09_0_1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104e860fe09_0_1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3" name="Shape 213"/>
        <p:cNvGrpSpPr/>
        <p:nvPr/>
      </p:nvGrpSpPr>
      <p:grpSpPr>
        <a:xfrm>
          <a:off x="0" y="0"/>
          <a:ext cx="0" cy="0"/>
          <a:chOff x="0" y="0"/>
          <a:chExt cx="0" cy="0"/>
        </a:xfrm>
      </p:grpSpPr>
      <p:sp>
        <p:nvSpPr>
          <p:cNvPr id="214" name="Google Shape;214;g104e860fe09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04e860fe09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t>Rượu vang đỏ là loại rượu được làm từ giống nho có màu sẫm. Nó được sản xuất bằng cách lên men nước nho cùng với vỏ nho, hạt và đôi khi là cả thân cây. Màu của rượu vang đỏ dao động từ đỏ nhạt đến tím đậm, tùy thuộc vào giống nho và quy trình sản xuất rượu vang.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104e860fe09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4e860fe09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104e860fe09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4e860fe09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104e860fe09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04e860fe09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0" name="Shape 330"/>
        <p:cNvGrpSpPr/>
        <p:nvPr/>
      </p:nvGrpSpPr>
      <p:grpSpPr>
        <a:xfrm>
          <a:off x="0" y="0"/>
          <a:ext cx="0" cy="0"/>
          <a:chOff x="0" y="0"/>
          <a:chExt cx="0" cy="0"/>
        </a:xfrm>
      </p:grpSpPr>
      <p:sp>
        <p:nvSpPr>
          <p:cNvPr id="331" name="Google Shape;331;g104e860fe09_0_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4e860fe09_0_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104e860fe09_0_1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4e860fe09_0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2" name="Shape 402"/>
        <p:cNvGrpSpPr/>
        <p:nvPr/>
      </p:nvGrpSpPr>
      <p:grpSpPr>
        <a:xfrm>
          <a:off x="0" y="0"/>
          <a:ext cx="0" cy="0"/>
          <a:chOff x="0" y="0"/>
          <a:chExt cx="0" cy="0"/>
        </a:xfrm>
      </p:grpSpPr>
      <p:sp>
        <p:nvSpPr>
          <p:cNvPr id="403" name="Google Shape;403;g104e860fe09_0_1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04e860fe09_0_1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p:nvPr/>
        </p:nvSpPr>
        <p:spPr>
          <a:xfrm>
            <a:off x="3209325" y="0"/>
            <a:ext cx="59328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txBox="1"/>
          <p:nvPr>
            <p:ph type="ctrTitle"/>
          </p:nvPr>
        </p:nvSpPr>
        <p:spPr>
          <a:xfrm>
            <a:off x="3880925" y="2075825"/>
            <a:ext cx="4737000" cy="1455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5200"/>
              <a:buNone/>
              <a:defRPr sz="8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type="subTitle" idx="1"/>
          </p:nvPr>
        </p:nvSpPr>
        <p:spPr>
          <a:xfrm>
            <a:off x="4069900" y="3864238"/>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3" name="Shape 43"/>
        <p:cNvGrpSpPr/>
        <p:nvPr/>
      </p:nvGrpSpPr>
      <p:grpSpPr>
        <a:xfrm>
          <a:off x="0" y="0"/>
          <a:ext cx="0" cy="0"/>
          <a:chOff x="0" y="0"/>
          <a:chExt cx="0" cy="0"/>
        </a:xfrm>
      </p:grpSpPr>
      <p:sp>
        <p:nvSpPr>
          <p:cNvPr id="44" name="Google Shape;44;p11"/>
          <p:cNvSpPr/>
          <p:nvPr/>
        </p:nvSpPr>
        <p:spPr>
          <a:xfrm>
            <a:off x="715100" y="952775"/>
            <a:ext cx="7713900" cy="32382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11"/>
          <p:cNvSpPr txBox="1"/>
          <p:nvPr>
            <p:ph type="title" hasCustomPrompt="1"/>
          </p:nvPr>
        </p:nvSpPr>
        <p:spPr>
          <a:xfrm>
            <a:off x="1284050" y="15596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 name="Google Shape;46;p11"/>
          <p:cNvSpPr txBox="1"/>
          <p:nvPr>
            <p:ph type="subTitle" idx="1"/>
          </p:nvPr>
        </p:nvSpPr>
        <p:spPr>
          <a:xfrm>
            <a:off x="1284050" y="30708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solidFill>
          <a:schemeClr val="lt1"/>
        </a:solidFill>
        <a:effectLst/>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48" name="Shape 48"/>
        <p:cNvGrpSpPr/>
        <p:nvPr/>
      </p:nvGrpSpPr>
      <p:grpSpPr>
        <a:xfrm>
          <a:off x="0" y="0"/>
          <a:ext cx="0" cy="0"/>
          <a:chOff x="0" y="0"/>
          <a:chExt cx="0" cy="0"/>
        </a:xfrm>
      </p:grpSpPr>
      <p:sp>
        <p:nvSpPr>
          <p:cNvPr id="49" name="Google Shape;49;p13"/>
          <p:cNvSpPr/>
          <p:nvPr/>
        </p:nvSpPr>
        <p:spPr>
          <a:xfrm>
            <a:off x="-1875" y="0"/>
            <a:ext cx="59406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13"/>
          <p:cNvSpPr txBox="1"/>
          <p:nvPr>
            <p:ph type="title"/>
          </p:nvPr>
        </p:nvSpPr>
        <p:spPr>
          <a:xfrm>
            <a:off x="746250"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13"/>
          <p:cNvSpPr txBox="1"/>
          <p:nvPr>
            <p:ph type="title" idx="2" hasCustomPrompt="1"/>
          </p:nvPr>
        </p:nvSpPr>
        <p:spPr>
          <a:xfrm>
            <a:off x="1276800" y="12258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type="subTitle" idx="1"/>
          </p:nvPr>
        </p:nvSpPr>
        <p:spPr>
          <a:xfrm>
            <a:off x="717550" y="2263311"/>
            <a:ext cx="238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type="title" idx="3"/>
          </p:nvPr>
        </p:nvSpPr>
        <p:spPr>
          <a:xfrm>
            <a:off x="3406250"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type="title" idx="4" hasCustomPrompt="1"/>
          </p:nvPr>
        </p:nvSpPr>
        <p:spPr>
          <a:xfrm>
            <a:off x="3936800" y="12258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 name="Google Shape;55;p13"/>
          <p:cNvSpPr txBox="1"/>
          <p:nvPr>
            <p:ph type="subTitle" idx="5"/>
          </p:nvPr>
        </p:nvSpPr>
        <p:spPr>
          <a:xfrm>
            <a:off x="3377550" y="2263311"/>
            <a:ext cx="238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6" name="Google Shape;56;p13"/>
          <p:cNvSpPr txBox="1"/>
          <p:nvPr>
            <p:ph type="title" idx="6"/>
          </p:nvPr>
        </p:nvSpPr>
        <p:spPr>
          <a:xfrm>
            <a:off x="746250" y="35960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7" name="Google Shape;57;p13"/>
          <p:cNvSpPr txBox="1"/>
          <p:nvPr>
            <p:ph type="title" idx="7" hasCustomPrompt="1"/>
          </p:nvPr>
        </p:nvSpPr>
        <p:spPr>
          <a:xfrm>
            <a:off x="1276800" y="307902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8" name="Google Shape;58;p13"/>
          <p:cNvSpPr txBox="1"/>
          <p:nvPr>
            <p:ph type="subTitle" idx="8"/>
          </p:nvPr>
        </p:nvSpPr>
        <p:spPr>
          <a:xfrm>
            <a:off x="720000" y="4116536"/>
            <a:ext cx="238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type="title" idx="9"/>
          </p:nvPr>
        </p:nvSpPr>
        <p:spPr>
          <a:xfrm>
            <a:off x="3406250" y="35960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0" name="Google Shape;60;p13"/>
          <p:cNvSpPr txBox="1"/>
          <p:nvPr>
            <p:ph type="title" idx="13" hasCustomPrompt="1"/>
          </p:nvPr>
        </p:nvSpPr>
        <p:spPr>
          <a:xfrm>
            <a:off x="3936800" y="307902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type="subTitle" idx="14"/>
          </p:nvPr>
        </p:nvSpPr>
        <p:spPr>
          <a:xfrm>
            <a:off x="3380000" y="4116536"/>
            <a:ext cx="238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2" name="Google Shape;62;p13"/>
          <p:cNvSpPr txBox="1"/>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3" name="Google Shape;63;p13"/>
          <p:cNvSpPr txBox="1"/>
          <p:nvPr>
            <p:ph type="title" idx="16"/>
          </p:nvPr>
        </p:nvSpPr>
        <p:spPr>
          <a:xfrm>
            <a:off x="6066250" y="1742775"/>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4" name="Google Shape;64;p13"/>
          <p:cNvSpPr txBox="1"/>
          <p:nvPr>
            <p:ph type="title" idx="17" hasCustomPrompt="1"/>
          </p:nvPr>
        </p:nvSpPr>
        <p:spPr>
          <a:xfrm>
            <a:off x="6596800" y="1225800"/>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3"/>
          <p:cNvSpPr txBox="1"/>
          <p:nvPr>
            <p:ph type="subTitle" idx="18"/>
          </p:nvPr>
        </p:nvSpPr>
        <p:spPr>
          <a:xfrm>
            <a:off x="6037550" y="2263311"/>
            <a:ext cx="238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3"/>
          <p:cNvSpPr txBox="1"/>
          <p:nvPr>
            <p:ph type="title" idx="19"/>
          </p:nvPr>
        </p:nvSpPr>
        <p:spPr>
          <a:xfrm>
            <a:off x="6066250" y="3596000"/>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67" name="Google Shape;67;p13"/>
          <p:cNvSpPr txBox="1"/>
          <p:nvPr>
            <p:ph type="title" idx="20" hasCustomPrompt="1"/>
          </p:nvPr>
        </p:nvSpPr>
        <p:spPr>
          <a:xfrm>
            <a:off x="6596800" y="3079025"/>
            <a:ext cx="12753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type="subTitle" idx="21"/>
          </p:nvPr>
        </p:nvSpPr>
        <p:spPr>
          <a:xfrm>
            <a:off x="6040000" y="4116536"/>
            <a:ext cx="23889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69" name="Shape 69"/>
        <p:cNvGrpSpPr/>
        <p:nvPr/>
      </p:nvGrpSpPr>
      <p:grpSpPr>
        <a:xfrm>
          <a:off x="0" y="0"/>
          <a:ext cx="0" cy="0"/>
          <a:chOff x="0" y="0"/>
          <a:chExt cx="0" cy="0"/>
        </a:xfrm>
      </p:grpSpPr>
      <p:sp>
        <p:nvSpPr>
          <p:cNvPr id="70" name="Google Shape;70;p14"/>
          <p:cNvSpPr/>
          <p:nvPr/>
        </p:nvSpPr>
        <p:spPr>
          <a:xfrm>
            <a:off x="0" y="1260800"/>
            <a:ext cx="9144000" cy="33477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14"/>
          <p:cNvSpPr txBox="1"/>
          <p:nvPr>
            <p:ph type="title"/>
          </p:nvPr>
        </p:nvSpPr>
        <p:spPr>
          <a:xfrm>
            <a:off x="2290050" y="353885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72" name="Google Shape;72;p14"/>
          <p:cNvSpPr txBox="1"/>
          <p:nvPr>
            <p:ph type="subTitle" idx="1"/>
          </p:nvPr>
        </p:nvSpPr>
        <p:spPr>
          <a:xfrm>
            <a:off x="1458150" y="179855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73" name="Shape 73"/>
        <p:cNvGrpSpPr/>
        <p:nvPr/>
      </p:nvGrpSpPr>
      <p:grpSpPr>
        <a:xfrm>
          <a:off x="0" y="0"/>
          <a:ext cx="0" cy="0"/>
          <a:chOff x="0" y="0"/>
          <a:chExt cx="0" cy="0"/>
        </a:xfrm>
      </p:grpSpPr>
      <p:sp>
        <p:nvSpPr>
          <p:cNvPr id="74" name="Google Shape;74;p15"/>
          <p:cNvSpPr/>
          <p:nvPr/>
        </p:nvSpPr>
        <p:spPr>
          <a:xfrm>
            <a:off x="-1875" y="0"/>
            <a:ext cx="56154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5"/>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76" name="Shape 76"/>
        <p:cNvGrpSpPr/>
        <p:nvPr/>
      </p:nvGrpSpPr>
      <p:grpSpPr>
        <a:xfrm>
          <a:off x="0" y="0"/>
          <a:ext cx="0" cy="0"/>
          <a:chOff x="0" y="0"/>
          <a:chExt cx="0" cy="0"/>
        </a:xfrm>
      </p:grpSpPr>
      <p:sp>
        <p:nvSpPr>
          <p:cNvPr id="77" name="Google Shape;77;p16"/>
          <p:cNvSpPr/>
          <p:nvPr/>
        </p:nvSpPr>
        <p:spPr>
          <a:xfrm>
            <a:off x="-1875" y="0"/>
            <a:ext cx="56154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16"/>
          <p:cNvSpPr txBox="1"/>
          <p:nvPr>
            <p:ph type="subTitle" idx="1"/>
          </p:nvPr>
        </p:nvSpPr>
        <p:spPr>
          <a:xfrm>
            <a:off x="715100" y="2181000"/>
            <a:ext cx="2907600" cy="135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79" name="Google Shape;79;p16"/>
          <p:cNvSpPr txBox="1"/>
          <p:nvPr>
            <p:ph type="title"/>
          </p:nvPr>
        </p:nvSpPr>
        <p:spPr>
          <a:xfrm>
            <a:off x="715100" y="1608300"/>
            <a:ext cx="31773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2">
    <p:spTree>
      <p:nvGrpSpPr>
        <p:cNvPr id="80" name="Shape 80"/>
        <p:cNvGrpSpPr/>
        <p:nvPr/>
      </p:nvGrpSpPr>
      <p:grpSpPr>
        <a:xfrm>
          <a:off x="0" y="0"/>
          <a:ext cx="0" cy="0"/>
          <a:chOff x="0" y="0"/>
          <a:chExt cx="0" cy="0"/>
        </a:xfrm>
      </p:grpSpPr>
      <p:sp>
        <p:nvSpPr>
          <p:cNvPr id="81" name="Google Shape;81;p17"/>
          <p:cNvSpPr/>
          <p:nvPr/>
        </p:nvSpPr>
        <p:spPr>
          <a:xfrm>
            <a:off x="-1875" y="0"/>
            <a:ext cx="56154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17"/>
          <p:cNvSpPr txBox="1"/>
          <p:nvPr>
            <p:ph type="subTitle" idx="1"/>
          </p:nvPr>
        </p:nvSpPr>
        <p:spPr>
          <a:xfrm>
            <a:off x="6054500" y="2181000"/>
            <a:ext cx="2374500" cy="135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83" name="Google Shape;83;p17"/>
          <p:cNvSpPr txBox="1"/>
          <p:nvPr>
            <p:ph type="title"/>
          </p:nvPr>
        </p:nvSpPr>
        <p:spPr>
          <a:xfrm>
            <a:off x="5251600" y="1608300"/>
            <a:ext cx="3177300" cy="572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1">
    <p:spTree>
      <p:nvGrpSpPr>
        <p:cNvPr id="84" name="Shape 84"/>
        <p:cNvGrpSpPr/>
        <p:nvPr/>
      </p:nvGrpSpPr>
      <p:grpSpPr>
        <a:xfrm>
          <a:off x="0" y="0"/>
          <a:ext cx="0" cy="0"/>
          <a:chOff x="0" y="0"/>
          <a:chExt cx="0" cy="0"/>
        </a:xfrm>
      </p:grpSpPr>
      <p:sp>
        <p:nvSpPr>
          <p:cNvPr id="85" name="Google Shape;85;p18"/>
          <p:cNvSpPr/>
          <p:nvPr/>
        </p:nvSpPr>
        <p:spPr>
          <a:xfrm>
            <a:off x="-1875" y="0"/>
            <a:ext cx="56154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18"/>
          <p:cNvSpPr txBox="1"/>
          <p:nvPr>
            <p:ph type="subTitle" idx="1"/>
          </p:nvPr>
        </p:nvSpPr>
        <p:spPr>
          <a:xfrm>
            <a:off x="715100" y="2612450"/>
            <a:ext cx="3000900" cy="10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87" name="Google Shape;87;p18"/>
          <p:cNvSpPr txBox="1"/>
          <p:nvPr>
            <p:ph type="title"/>
          </p:nvPr>
        </p:nvSpPr>
        <p:spPr>
          <a:xfrm>
            <a:off x="715100" y="1506050"/>
            <a:ext cx="3735000" cy="11064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88" name="Shape 88"/>
        <p:cNvGrpSpPr/>
        <p:nvPr/>
      </p:nvGrpSpPr>
      <p:grpSpPr>
        <a:xfrm>
          <a:off x="0" y="0"/>
          <a:ext cx="0" cy="0"/>
          <a:chOff x="0" y="0"/>
          <a:chExt cx="0" cy="0"/>
        </a:xfrm>
      </p:grpSpPr>
      <p:sp>
        <p:nvSpPr>
          <p:cNvPr id="89" name="Google Shape;89;p19"/>
          <p:cNvSpPr/>
          <p:nvPr/>
        </p:nvSpPr>
        <p:spPr>
          <a:xfrm>
            <a:off x="0" y="1260800"/>
            <a:ext cx="9144000" cy="33477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19"/>
          <p:cNvSpPr txBox="1"/>
          <p:nvPr>
            <p:ph type="subTitle" idx="1"/>
          </p:nvPr>
        </p:nvSpPr>
        <p:spPr>
          <a:xfrm>
            <a:off x="1290763" y="3144788"/>
            <a:ext cx="2907600" cy="45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91" name="Google Shape;91;p19"/>
          <p:cNvSpPr txBox="1"/>
          <p:nvPr>
            <p:ph type="subTitle" idx="2"/>
          </p:nvPr>
        </p:nvSpPr>
        <p:spPr>
          <a:xfrm>
            <a:off x="4945638" y="3144788"/>
            <a:ext cx="2907600" cy="45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92" name="Google Shape;92;p19"/>
          <p:cNvSpPr txBox="1"/>
          <p:nvPr>
            <p:ph type="subTitle" idx="3"/>
          </p:nvPr>
        </p:nvSpPr>
        <p:spPr>
          <a:xfrm>
            <a:off x="1290763" y="3636566"/>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3" name="Google Shape;93;p19"/>
          <p:cNvSpPr txBox="1"/>
          <p:nvPr>
            <p:ph type="subTitle" idx="4"/>
          </p:nvPr>
        </p:nvSpPr>
        <p:spPr>
          <a:xfrm>
            <a:off x="4945638" y="3636566"/>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4" name="Google Shape;94;p19"/>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95" name="Shape 95"/>
        <p:cNvGrpSpPr/>
        <p:nvPr/>
      </p:nvGrpSpPr>
      <p:grpSpPr>
        <a:xfrm>
          <a:off x="0" y="0"/>
          <a:ext cx="0" cy="0"/>
          <a:chOff x="0" y="0"/>
          <a:chExt cx="0" cy="0"/>
        </a:xfrm>
      </p:grpSpPr>
      <p:sp>
        <p:nvSpPr>
          <p:cNvPr id="96" name="Google Shape;96;p20"/>
          <p:cNvSpPr/>
          <p:nvPr/>
        </p:nvSpPr>
        <p:spPr>
          <a:xfrm>
            <a:off x="0" y="1260800"/>
            <a:ext cx="9144000" cy="33477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20"/>
          <p:cNvSpPr txBox="1"/>
          <p:nvPr>
            <p:ph type="title"/>
          </p:nvPr>
        </p:nvSpPr>
        <p:spPr>
          <a:xfrm>
            <a:off x="720000" y="2571181"/>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98" name="Google Shape;98;p20"/>
          <p:cNvSpPr txBox="1"/>
          <p:nvPr>
            <p:ph type="subTitle" idx="1"/>
          </p:nvPr>
        </p:nvSpPr>
        <p:spPr>
          <a:xfrm>
            <a:off x="720000" y="3037336"/>
            <a:ext cx="23364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99" name="Google Shape;99;p20"/>
          <p:cNvSpPr txBox="1"/>
          <p:nvPr>
            <p:ph type="title" idx="2"/>
          </p:nvPr>
        </p:nvSpPr>
        <p:spPr>
          <a:xfrm>
            <a:off x="3403800" y="2571181"/>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0" name="Google Shape;100;p20"/>
          <p:cNvSpPr txBox="1"/>
          <p:nvPr>
            <p:ph type="subTitle" idx="3"/>
          </p:nvPr>
        </p:nvSpPr>
        <p:spPr>
          <a:xfrm>
            <a:off x="3403800" y="3037336"/>
            <a:ext cx="23364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1" name="Google Shape;101;p20"/>
          <p:cNvSpPr txBox="1"/>
          <p:nvPr>
            <p:ph type="title" idx="4"/>
          </p:nvPr>
        </p:nvSpPr>
        <p:spPr>
          <a:xfrm>
            <a:off x="6087600" y="2571181"/>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2" name="Google Shape;102;p20"/>
          <p:cNvSpPr txBox="1"/>
          <p:nvPr>
            <p:ph type="subTitle" idx="5"/>
          </p:nvPr>
        </p:nvSpPr>
        <p:spPr>
          <a:xfrm>
            <a:off x="6087600" y="3037336"/>
            <a:ext cx="2336400" cy="100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3" name="Google Shape;103;p20"/>
          <p:cNvSpPr txBox="1"/>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2" name="Shape 12"/>
        <p:cNvGrpSpPr/>
        <p:nvPr/>
      </p:nvGrpSpPr>
      <p:grpSpPr>
        <a:xfrm>
          <a:off x="0" y="0"/>
          <a:ext cx="0" cy="0"/>
          <a:chOff x="0" y="0"/>
          <a:chExt cx="0" cy="0"/>
        </a:xfrm>
      </p:grpSpPr>
      <p:sp>
        <p:nvSpPr>
          <p:cNvPr id="13" name="Google Shape;13;p3"/>
          <p:cNvSpPr/>
          <p:nvPr/>
        </p:nvSpPr>
        <p:spPr>
          <a:xfrm>
            <a:off x="715100" y="952775"/>
            <a:ext cx="7713900" cy="32382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3"/>
          <p:cNvSpPr txBox="1"/>
          <p:nvPr>
            <p:ph type="title"/>
          </p:nvPr>
        </p:nvSpPr>
        <p:spPr>
          <a:xfrm>
            <a:off x="3706700" y="1925210"/>
            <a:ext cx="43602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title" idx="2" hasCustomPrompt="1"/>
          </p:nvPr>
        </p:nvSpPr>
        <p:spPr>
          <a:xfrm>
            <a:off x="1783750" y="1837573"/>
            <a:ext cx="1831500" cy="143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1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 name="Google Shape;16;p3"/>
          <p:cNvSpPr txBox="1"/>
          <p:nvPr>
            <p:ph type="subTitle" idx="1"/>
          </p:nvPr>
        </p:nvSpPr>
        <p:spPr>
          <a:xfrm>
            <a:off x="3706700" y="2809998"/>
            <a:ext cx="4360200" cy="397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04" name="Shape 104"/>
        <p:cNvGrpSpPr/>
        <p:nvPr/>
      </p:nvGrpSpPr>
      <p:grpSpPr>
        <a:xfrm>
          <a:off x="0" y="0"/>
          <a:ext cx="0" cy="0"/>
          <a:chOff x="0" y="0"/>
          <a:chExt cx="0" cy="0"/>
        </a:xfrm>
      </p:grpSpPr>
      <p:sp>
        <p:nvSpPr>
          <p:cNvPr id="105" name="Google Shape;105;p21"/>
          <p:cNvSpPr/>
          <p:nvPr/>
        </p:nvSpPr>
        <p:spPr>
          <a:xfrm>
            <a:off x="3528600" y="0"/>
            <a:ext cx="56154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21"/>
          <p:cNvSpPr txBox="1"/>
          <p:nvPr>
            <p:ph type="title"/>
          </p:nvPr>
        </p:nvSpPr>
        <p:spPr>
          <a:xfrm>
            <a:off x="720000" y="32063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7" name="Google Shape;107;p21"/>
          <p:cNvSpPr txBox="1"/>
          <p:nvPr>
            <p:ph type="subTitle" idx="1"/>
          </p:nvPr>
        </p:nvSpPr>
        <p:spPr>
          <a:xfrm>
            <a:off x="720000" y="3640463"/>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08" name="Google Shape;108;p21"/>
          <p:cNvSpPr txBox="1"/>
          <p:nvPr>
            <p:ph type="title" idx="2"/>
          </p:nvPr>
        </p:nvSpPr>
        <p:spPr>
          <a:xfrm>
            <a:off x="3403800" y="3208947"/>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09" name="Google Shape;109;p21"/>
          <p:cNvSpPr txBox="1"/>
          <p:nvPr>
            <p:ph type="subTitle" idx="3"/>
          </p:nvPr>
        </p:nvSpPr>
        <p:spPr>
          <a:xfrm>
            <a:off x="3403800" y="3643072"/>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0" name="Google Shape;110;p21"/>
          <p:cNvSpPr txBox="1"/>
          <p:nvPr>
            <p:ph type="title" idx="4"/>
          </p:nvPr>
        </p:nvSpPr>
        <p:spPr>
          <a:xfrm>
            <a:off x="6087600" y="320893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1" name="Google Shape;111;p21"/>
          <p:cNvSpPr txBox="1"/>
          <p:nvPr>
            <p:ph type="subTitle" idx="5"/>
          </p:nvPr>
        </p:nvSpPr>
        <p:spPr>
          <a:xfrm>
            <a:off x="6087600" y="3643063"/>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2" name="Google Shape;112;p21"/>
          <p:cNvSpPr txBox="1"/>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13" name="Shape 113"/>
        <p:cNvGrpSpPr/>
        <p:nvPr/>
      </p:nvGrpSpPr>
      <p:grpSpPr>
        <a:xfrm>
          <a:off x="0" y="0"/>
          <a:ext cx="0" cy="0"/>
          <a:chOff x="0" y="0"/>
          <a:chExt cx="0" cy="0"/>
        </a:xfrm>
      </p:grpSpPr>
      <p:sp>
        <p:nvSpPr>
          <p:cNvPr id="114" name="Google Shape;114;p22"/>
          <p:cNvSpPr/>
          <p:nvPr/>
        </p:nvSpPr>
        <p:spPr>
          <a:xfrm>
            <a:off x="0" y="1260800"/>
            <a:ext cx="9144000" cy="33477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22"/>
          <p:cNvSpPr txBox="1"/>
          <p:nvPr>
            <p:ph type="title"/>
          </p:nvPr>
        </p:nvSpPr>
        <p:spPr>
          <a:xfrm>
            <a:off x="1510638" y="1568725"/>
            <a:ext cx="2191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6" name="Google Shape;116;p22"/>
          <p:cNvSpPr txBox="1"/>
          <p:nvPr>
            <p:ph type="subTitle" idx="1"/>
          </p:nvPr>
        </p:nvSpPr>
        <p:spPr>
          <a:xfrm>
            <a:off x="1510650" y="2002850"/>
            <a:ext cx="2191200" cy="77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7" name="Google Shape;117;p22"/>
          <p:cNvSpPr txBox="1"/>
          <p:nvPr>
            <p:ph type="title" idx="2"/>
          </p:nvPr>
        </p:nvSpPr>
        <p:spPr>
          <a:xfrm>
            <a:off x="5750476" y="1568725"/>
            <a:ext cx="2191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18" name="Google Shape;118;p22"/>
          <p:cNvSpPr txBox="1"/>
          <p:nvPr>
            <p:ph type="subTitle" idx="3"/>
          </p:nvPr>
        </p:nvSpPr>
        <p:spPr>
          <a:xfrm>
            <a:off x="5750480" y="2002850"/>
            <a:ext cx="2191200" cy="77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9" name="Google Shape;119;p22"/>
          <p:cNvSpPr txBox="1"/>
          <p:nvPr>
            <p:ph type="title" idx="4"/>
          </p:nvPr>
        </p:nvSpPr>
        <p:spPr>
          <a:xfrm>
            <a:off x="1510663" y="3118250"/>
            <a:ext cx="2191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0" name="Google Shape;120;p22"/>
          <p:cNvSpPr txBox="1"/>
          <p:nvPr>
            <p:ph type="subTitle" idx="5"/>
          </p:nvPr>
        </p:nvSpPr>
        <p:spPr>
          <a:xfrm>
            <a:off x="1510675" y="3552375"/>
            <a:ext cx="2191200" cy="77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1" name="Google Shape;121;p22"/>
          <p:cNvSpPr txBox="1"/>
          <p:nvPr>
            <p:ph type="title" idx="6"/>
          </p:nvPr>
        </p:nvSpPr>
        <p:spPr>
          <a:xfrm>
            <a:off x="5750501" y="3118250"/>
            <a:ext cx="21912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2" name="Google Shape;122;p22"/>
          <p:cNvSpPr txBox="1"/>
          <p:nvPr>
            <p:ph type="subTitle" idx="7"/>
          </p:nvPr>
        </p:nvSpPr>
        <p:spPr>
          <a:xfrm>
            <a:off x="5750505" y="3552375"/>
            <a:ext cx="2191200" cy="77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3" name="Google Shape;123;p22"/>
          <p:cNvSpPr txBox="1"/>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24" name="Shape 124"/>
        <p:cNvGrpSpPr/>
        <p:nvPr/>
      </p:nvGrpSpPr>
      <p:grpSpPr>
        <a:xfrm>
          <a:off x="0" y="0"/>
          <a:ext cx="0" cy="0"/>
          <a:chOff x="0" y="0"/>
          <a:chExt cx="0" cy="0"/>
        </a:xfrm>
      </p:grpSpPr>
      <p:sp>
        <p:nvSpPr>
          <p:cNvPr id="125" name="Google Shape;125;p23"/>
          <p:cNvSpPr/>
          <p:nvPr/>
        </p:nvSpPr>
        <p:spPr>
          <a:xfrm>
            <a:off x="3528600" y="0"/>
            <a:ext cx="56154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23"/>
          <p:cNvSpPr txBox="1"/>
          <p:nvPr>
            <p:ph type="title"/>
          </p:nvPr>
        </p:nvSpPr>
        <p:spPr>
          <a:xfrm>
            <a:off x="717544" y="1942788"/>
            <a:ext cx="2191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7" name="Google Shape;127;p23"/>
          <p:cNvSpPr txBox="1"/>
          <p:nvPr>
            <p:ph type="subTitle" idx="1"/>
          </p:nvPr>
        </p:nvSpPr>
        <p:spPr>
          <a:xfrm>
            <a:off x="717544" y="1353181"/>
            <a:ext cx="219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28" name="Google Shape;128;p23"/>
          <p:cNvSpPr txBox="1"/>
          <p:nvPr>
            <p:ph type="title" idx="2"/>
          </p:nvPr>
        </p:nvSpPr>
        <p:spPr>
          <a:xfrm>
            <a:off x="4394378" y="1942801"/>
            <a:ext cx="2191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29" name="Google Shape;129;p23"/>
          <p:cNvSpPr txBox="1"/>
          <p:nvPr>
            <p:ph type="subTitle" idx="3"/>
          </p:nvPr>
        </p:nvSpPr>
        <p:spPr>
          <a:xfrm>
            <a:off x="4394378" y="1353193"/>
            <a:ext cx="219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0" name="Google Shape;130;p23"/>
          <p:cNvSpPr txBox="1"/>
          <p:nvPr>
            <p:ph type="title" idx="4"/>
          </p:nvPr>
        </p:nvSpPr>
        <p:spPr>
          <a:xfrm>
            <a:off x="2553517" y="3537175"/>
            <a:ext cx="2191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31" name="Google Shape;131;p23"/>
          <p:cNvSpPr txBox="1"/>
          <p:nvPr>
            <p:ph type="subTitle" idx="5"/>
          </p:nvPr>
        </p:nvSpPr>
        <p:spPr>
          <a:xfrm>
            <a:off x="2553517" y="4123700"/>
            <a:ext cx="219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2" name="Google Shape;132;p23"/>
          <p:cNvSpPr txBox="1"/>
          <p:nvPr>
            <p:ph type="title" idx="6"/>
          </p:nvPr>
        </p:nvSpPr>
        <p:spPr>
          <a:xfrm>
            <a:off x="6235251" y="3537175"/>
            <a:ext cx="21912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33" name="Google Shape;133;p23"/>
          <p:cNvSpPr txBox="1"/>
          <p:nvPr>
            <p:ph type="subTitle" idx="7"/>
          </p:nvPr>
        </p:nvSpPr>
        <p:spPr>
          <a:xfrm>
            <a:off x="6235251" y="4123700"/>
            <a:ext cx="21912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4" name="Google Shape;134;p23"/>
          <p:cNvSpPr txBox="1"/>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35" name="Shape 135"/>
        <p:cNvGrpSpPr/>
        <p:nvPr/>
      </p:nvGrpSpPr>
      <p:grpSpPr>
        <a:xfrm>
          <a:off x="0" y="0"/>
          <a:ext cx="0" cy="0"/>
          <a:chOff x="0" y="0"/>
          <a:chExt cx="0" cy="0"/>
        </a:xfrm>
      </p:grpSpPr>
      <p:sp>
        <p:nvSpPr>
          <p:cNvPr id="136" name="Google Shape;136;p24"/>
          <p:cNvSpPr/>
          <p:nvPr/>
        </p:nvSpPr>
        <p:spPr>
          <a:xfrm>
            <a:off x="-1875" y="0"/>
            <a:ext cx="56154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24"/>
          <p:cNvSpPr txBox="1"/>
          <p:nvPr>
            <p:ph type="title"/>
          </p:nvPr>
        </p:nvSpPr>
        <p:spPr>
          <a:xfrm>
            <a:off x="720000" y="175082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38" name="Google Shape;138;p24"/>
          <p:cNvSpPr txBox="1"/>
          <p:nvPr>
            <p:ph type="subTitle" idx="1"/>
          </p:nvPr>
        </p:nvSpPr>
        <p:spPr>
          <a:xfrm>
            <a:off x="720000" y="213435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39" name="Google Shape;139;p24"/>
          <p:cNvSpPr txBox="1"/>
          <p:nvPr>
            <p:ph type="title" idx="2"/>
          </p:nvPr>
        </p:nvSpPr>
        <p:spPr>
          <a:xfrm>
            <a:off x="3419269" y="175082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0" name="Google Shape;140;p24"/>
          <p:cNvSpPr txBox="1"/>
          <p:nvPr>
            <p:ph type="subTitle" idx="3"/>
          </p:nvPr>
        </p:nvSpPr>
        <p:spPr>
          <a:xfrm>
            <a:off x="3419269" y="213435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1" name="Google Shape;141;p24"/>
          <p:cNvSpPr txBox="1"/>
          <p:nvPr>
            <p:ph type="title" idx="4"/>
          </p:nvPr>
        </p:nvSpPr>
        <p:spPr>
          <a:xfrm>
            <a:off x="719975" y="373480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2" name="Google Shape;142;p24"/>
          <p:cNvSpPr txBox="1"/>
          <p:nvPr>
            <p:ph type="subTitle" idx="5"/>
          </p:nvPr>
        </p:nvSpPr>
        <p:spPr>
          <a:xfrm>
            <a:off x="719975" y="41237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3" name="Google Shape;143;p24"/>
          <p:cNvSpPr txBox="1"/>
          <p:nvPr>
            <p:ph type="title" idx="6"/>
          </p:nvPr>
        </p:nvSpPr>
        <p:spPr>
          <a:xfrm>
            <a:off x="3419244" y="373480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4" name="Google Shape;144;p24"/>
          <p:cNvSpPr txBox="1"/>
          <p:nvPr>
            <p:ph type="subTitle" idx="7"/>
          </p:nvPr>
        </p:nvSpPr>
        <p:spPr>
          <a:xfrm>
            <a:off x="3419244" y="41237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5" name="Google Shape;145;p24"/>
          <p:cNvSpPr txBox="1"/>
          <p:nvPr>
            <p:ph type="title" idx="8"/>
          </p:nvPr>
        </p:nvSpPr>
        <p:spPr>
          <a:xfrm>
            <a:off x="6118545" y="1750826"/>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6" name="Google Shape;146;p24"/>
          <p:cNvSpPr txBox="1"/>
          <p:nvPr>
            <p:ph type="subTitle" idx="9"/>
          </p:nvPr>
        </p:nvSpPr>
        <p:spPr>
          <a:xfrm>
            <a:off x="6118545" y="213435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7" name="Google Shape;147;p24"/>
          <p:cNvSpPr txBox="1"/>
          <p:nvPr>
            <p:ph type="title" idx="13"/>
          </p:nvPr>
        </p:nvSpPr>
        <p:spPr>
          <a:xfrm>
            <a:off x="6118520" y="3734805"/>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p:txBody>
      </p:sp>
      <p:sp>
        <p:nvSpPr>
          <p:cNvPr id="148" name="Google Shape;148;p24"/>
          <p:cNvSpPr txBox="1"/>
          <p:nvPr>
            <p:ph type="subTitle" idx="14"/>
          </p:nvPr>
        </p:nvSpPr>
        <p:spPr>
          <a:xfrm>
            <a:off x="6118520" y="4123700"/>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49" name="Google Shape;149;p24"/>
          <p:cNvSpPr txBox="1"/>
          <p:nvPr>
            <p:ph type="title" idx="15"/>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50" name="Shape 150"/>
        <p:cNvGrpSpPr/>
        <p:nvPr/>
      </p:nvGrpSpPr>
      <p:grpSpPr>
        <a:xfrm>
          <a:off x="0" y="0"/>
          <a:ext cx="0" cy="0"/>
          <a:chOff x="0" y="0"/>
          <a:chExt cx="0" cy="0"/>
        </a:xfrm>
      </p:grpSpPr>
      <p:sp>
        <p:nvSpPr>
          <p:cNvPr id="151" name="Google Shape;151;p25"/>
          <p:cNvSpPr/>
          <p:nvPr/>
        </p:nvSpPr>
        <p:spPr>
          <a:xfrm>
            <a:off x="0" y="897900"/>
            <a:ext cx="9144000" cy="33477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25"/>
          <p:cNvSpPr txBox="1"/>
          <p:nvPr>
            <p:ph type="title" hasCustomPrompt="1"/>
          </p:nvPr>
        </p:nvSpPr>
        <p:spPr>
          <a:xfrm>
            <a:off x="715100" y="1227500"/>
            <a:ext cx="4082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3" name="Google Shape;153;p25"/>
          <p:cNvSpPr txBox="1"/>
          <p:nvPr>
            <p:ph type="subTitle" idx="1"/>
          </p:nvPr>
        </p:nvSpPr>
        <p:spPr>
          <a:xfrm>
            <a:off x="715100" y="1933527"/>
            <a:ext cx="4082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54" name="Google Shape;154;p25"/>
          <p:cNvSpPr txBox="1"/>
          <p:nvPr>
            <p:ph type="title" idx="2" hasCustomPrompt="1"/>
          </p:nvPr>
        </p:nvSpPr>
        <p:spPr>
          <a:xfrm>
            <a:off x="4346800" y="1227492"/>
            <a:ext cx="4082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5" name="Google Shape;155;p25"/>
          <p:cNvSpPr txBox="1"/>
          <p:nvPr>
            <p:ph type="subTitle" idx="3"/>
          </p:nvPr>
        </p:nvSpPr>
        <p:spPr>
          <a:xfrm>
            <a:off x="4346800" y="1933520"/>
            <a:ext cx="4082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56" name="Google Shape;156;p25"/>
          <p:cNvSpPr txBox="1"/>
          <p:nvPr>
            <p:ph type="title" idx="4" hasCustomPrompt="1"/>
          </p:nvPr>
        </p:nvSpPr>
        <p:spPr>
          <a:xfrm>
            <a:off x="2530950" y="2764772"/>
            <a:ext cx="40821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57" name="Google Shape;157;p25"/>
          <p:cNvSpPr txBox="1"/>
          <p:nvPr>
            <p:ph type="subTitle" idx="5"/>
          </p:nvPr>
        </p:nvSpPr>
        <p:spPr>
          <a:xfrm>
            <a:off x="2530950" y="3470800"/>
            <a:ext cx="40821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58" name="Shape 158"/>
        <p:cNvGrpSpPr/>
        <p:nvPr/>
      </p:nvGrpSpPr>
      <p:grpSpPr>
        <a:xfrm>
          <a:off x="0" y="0"/>
          <a:ext cx="0" cy="0"/>
          <a:chOff x="0" y="0"/>
          <a:chExt cx="0" cy="0"/>
        </a:xfrm>
      </p:grpSpPr>
      <p:sp>
        <p:nvSpPr>
          <p:cNvPr id="159" name="Google Shape;159;p26"/>
          <p:cNvSpPr/>
          <p:nvPr/>
        </p:nvSpPr>
        <p:spPr>
          <a:xfrm>
            <a:off x="-1875" y="0"/>
            <a:ext cx="60138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26"/>
          <p:cNvSpPr txBox="1"/>
          <p:nvPr>
            <p:ph type="ctrTitle"/>
          </p:nvPr>
        </p:nvSpPr>
        <p:spPr>
          <a:xfrm>
            <a:off x="719975" y="535000"/>
            <a:ext cx="4284000" cy="997800"/>
          </a:xfrm>
          <a:prstGeom prst="rect">
            <a:avLst/>
          </a:prstGeom>
        </p:spPr>
        <p:txBody>
          <a:bodyPr spcFirstLastPara="1" wrap="square" lIns="91425" tIns="91425" rIns="91425" bIns="91425" anchor="ctr" anchorCtr="0">
            <a:noAutofit/>
          </a:bodyPr>
          <a:lstStyle>
            <a:lvl1pPr lvl="0" rtl="0">
              <a:spcBef>
                <a:spcPts val="0"/>
              </a:spcBef>
              <a:spcAft>
                <a:spcPts val="0"/>
              </a:spcAft>
              <a:buSzPts val="5200"/>
              <a:buNone/>
              <a:defRPr sz="6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p:txBody>
      </p:sp>
      <p:sp>
        <p:nvSpPr>
          <p:cNvPr id="161" name="Google Shape;161;p26"/>
          <p:cNvSpPr txBox="1"/>
          <p:nvPr>
            <p:ph type="subTitle" idx="1"/>
          </p:nvPr>
        </p:nvSpPr>
        <p:spPr>
          <a:xfrm>
            <a:off x="715100" y="1569725"/>
            <a:ext cx="4293900" cy="121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p:txBody>
      </p:sp>
      <p:sp>
        <p:nvSpPr>
          <p:cNvPr id="162" name="Google Shape;162;p26"/>
          <p:cNvSpPr txBox="1"/>
          <p:nvPr/>
        </p:nvSpPr>
        <p:spPr>
          <a:xfrm>
            <a:off x="719975" y="3537675"/>
            <a:ext cx="5363400" cy="50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GB" sz="1200">
                <a:solidFill>
                  <a:schemeClr val="lt1"/>
                </a:solidFill>
                <a:latin typeface="Work Sans"/>
                <a:ea typeface="Work Sans"/>
                <a:cs typeface="Work Sans"/>
                <a:sym typeface="Work Sans"/>
              </a:rPr>
              <a:t>CREDITS: This presentation template was created by </a:t>
            </a:r>
            <a:r>
              <a:rPr lang="en-GB" sz="1200" b="1">
                <a:solidFill>
                  <a:schemeClr val="lt1"/>
                </a:solidFill>
                <a:uFill>
                  <a:noFill/>
                </a:uFill>
                <a:latin typeface="Work Sans"/>
                <a:ea typeface="Work Sans"/>
                <a:cs typeface="Work Sans"/>
                <a:sym typeface="Work Sans"/>
                <a:hlinkClick r:id="rId2"/>
              </a:rPr>
              <a:t>Slidesgo</a:t>
            </a:r>
            <a:r>
              <a:rPr lang="en-GB" sz="1200" b="1">
                <a:solidFill>
                  <a:schemeClr val="lt1"/>
                </a:solidFill>
                <a:latin typeface="Work Sans"/>
                <a:ea typeface="Work Sans"/>
                <a:cs typeface="Work Sans"/>
                <a:sym typeface="Work Sans"/>
              </a:rPr>
              <a:t>, </a:t>
            </a:r>
            <a:r>
              <a:rPr lang="en-GB" sz="1200">
                <a:solidFill>
                  <a:schemeClr val="lt1"/>
                </a:solidFill>
                <a:latin typeface="Work Sans"/>
                <a:ea typeface="Work Sans"/>
                <a:cs typeface="Work Sans"/>
                <a:sym typeface="Work Sans"/>
              </a:rPr>
              <a:t>including icons by </a:t>
            </a:r>
            <a:r>
              <a:rPr lang="en-GB" sz="1200" b="1">
                <a:solidFill>
                  <a:schemeClr val="lt1"/>
                </a:solidFill>
                <a:uFill>
                  <a:noFill/>
                </a:uFill>
                <a:latin typeface="Work Sans"/>
                <a:ea typeface="Work Sans"/>
                <a:cs typeface="Work Sans"/>
                <a:sym typeface="Work Sans"/>
                <a:hlinkClick r:id="rId3"/>
              </a:rPr>
              <a:t>Flaticon</a:t>
            </a:r>
            <a:r>
              <a:rPr lang="en-GB" sz="1200">
                <a:solidFill>
                  <a:schemeClr val="lt1"/>
                </a:solidFill>
                <a:latin typeface="Work Sans"/>
                <a:ea typeface="Work Sans"/>
                <a:cs typeface="Work Sans"/>
                <a:sym typeface="Work Sans"/>
              </a:rPr>
              <a:t> and infographics &amp; images by </a:t>
            </a:r>
            <a:r>
              <a:rPr lang="en-GB" sz="1200" b="1">
                <a:solidFill>
                  <a:schemeClr val="lt1"/>
                </a:solidFill>
                <a:uFill>
                  <a:noFill/>
                </a:uFill>
                <a:latin typeface="Work Sans"/>
                <a:ea typeface="Work Sans"/>
                <a:cs typeface="Work Sans"/>
                <a:sym typeface="Work Sans"/>
                <a:hlinkClick r:id="rId4"/>
              </a:rPr>
              <a:t>Freepik</a:t>
            </a:r>
            <a:endParaRPr sz="1200" b="1">
              <a:solidFill>
                <a:schemeClr val="lt1"/>
              </a:solidFill>
              <a:latin typeface="Work Sans"/>
              <a:ea typeface="Work Sans"/>
              <a:cs typeface="Work Sans"/>
              <a:sym typeface="Work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63" name="Shape 16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sp>
        <p:nvSpPr>
          <p:cNvPr id="18" name="Google Shape;18;p4"/>
          <p:cNvSpPr/>
          <p:nvPr/>
        </p:nvSpPr>
        <p:spPr>
          <a:xfrm>
            <a:off x="-1875" y="0"/>
            <a:ext cx="59406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4"/>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 name="Google Shape;20;p4"/>
          <p:cNvSpPr txBox="1"/>
          <p:nvPr>
            <p:ph type="body" idx="1"/>
          </p:nvPr>
        </p:nvSpPr>
        <p:spPr>
          <a:xfrm>
            <a:off x="720000" y="1017725"/>
            <a:ext cx="7704000" cy="3551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Anaheim"/>
              <a:buAutoNum type="arabicPeriod"/>
              <a:defRPr sz="120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5"/>
          <p:cNvSpPr txBox="1"/>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1pPr>
            <a:lvl2pPr lvl="1"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23" name="Google Shape;23;p5"/>
          <p:cNvSpPr txBox="1"/>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500"/>
              <a:buFont typeface="Bebas Neue" panose="020B0606020202050201"/>
              <a:buNone/>
              <a:defRPr sz="2500">
                <a:latin typeface="Bebas Neue" panose="020B0606020202050201"/>
                <a:ea typeface="Bebas Neue" panose="020B0606020202050201"/>
                <a:cs typeface="Bebas Neue" panose="020B0606020202050201"/>
                <a:sym typeface="Bebas Neue" panose="020B0606020202050201"/>
              </a:defRPr>
            </a:lvl9pPr>
          </a:lstStyle>
          <a:p/>
        </p:txBody>
      </p:sp>
      <p:sp>
        <p:nvSpPr>
          <p:cNvPr id="24" name="Google Shape;24;p5"/>
          <p:cNvSpPr txBox="1"/>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5" name="Google Shape;25;p5"/>
          <p:cNvSpPr txBox="1"/>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26" name="Google Shape;26;p5"/>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 name="Google Shape;29;p6"/>
          <p:cNvSpPr/>
          <p:nvPr/>
        </p:nvSpPr>
        <p:spPr>
          <a:xfrm>
            <a:off x="0" y="1260800"/>
            <a:ext cx="9144000" cy="33477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0" name="Shape 30"/>
        <p:cNvGrpSpPr/>
        <p:nvPr/>
      </p:nvGrpSpPr>
      <p:grpSpPr>
        <a:xfrm>
          <a:off x="0" y="0"/>
          <a:ext cx="0" cy="0"/>
          <a:chOff x="0" y="0"/>
          <a:chExt cx="0" cy="0"/>
        </a:xfrm>
      </p:grpSpPr>
      <p:sp>
        <p:nvSpPr>
          <p:cNvPr id="31" name="Google Shape;31;p7"/>
          <p:cNvSpPr/>
          <p:nvPr/>
        </p:nvSpPr>
        <p:spPr>
          <a:xfrm>
            <a:off x="-1875" y="0"/>
            <a:ext cx="5615400" cy="51435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7"/>
          <p:cNvSpPr txBox="1"/>
          <p:nvPr>
            <p:ph type="title"/>
          </p:nvPr>
        </p:nvSpPr>
        <p:spPr>
          <a:xfrm>
            <a:off x="715100" y="789950"/>
            <a:ext cx="2768100" cy="883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 name="Google Shape;33;p7"/>
          <p:cNvSpPr txBox="1"/>
          <p:nvPr>
            <p:ph type="body" idx="1"/>
          </p:nvPr>
        </p:nvSpPr>
        <p:spPr>
          <a:xfrm>
            <a:off x="715100" y="1875250"/>
            <a:ext cx="3856800" cy="25545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Clr>
                <a:schemeClr val="dk2"/>
              </a:buClr>
              <a:buSzPts val="1000"/>
              <a:buFont typeface="Anaheim"/>
              <a:buAutoNum type="arabicPeriod"/>
              <a:defRPr sz="1400">
                <a:solidFill>
                  <a:srgbClr val="434343"/>
                </a:solidFill>
              </a:defRPr>
            </a:lvl1pPr>
            <a:lvl2pPr marL="914400" lvl="1" indent="-317500" rtl="0">
              <a:lnSpc>
                <a:spcPct val="115000"/>
              </a:lnSpc>
              <a:spcBef>
                <a:spcPts val="0"/>
              </a:spcBef>
              <a:spcAft>
                <a:spcPts val="0"/>
              </a:spcAft>
              <a:buClr>
                <a:schemeClr val="dk2"/>
              </a:buClr>
              <a:buSzPts val="1400"/>
              <a:buFont typeface="Anaheim"/>
              <a:buAutoNum type="alphaLcPeriod"/>
              <a:defRPr>
                <a:solidFill>
                  <a:srgbClr val="434343"/>
                </a:solidFill>
              </a:defRPr>
            </a:lvl2pPr>
            <a:lvl3pPr marL="1371600" lvl="2" indent="-317500" rtl="0">
              <a:lnSpc>
                <a:spcPct val="115000"/>
              </a:lnSpc>
              <a:spcBef>
                <a:spcPts val="0"/>
              </a:spcBef>
              <a:spcAft>
                <a:spcPts val="0"/>
              </a:spcAft>
              <a:buClr>
                <a:schemeClr val="dk2"/>
              </a:buClr>
              <a:buSzPts val="1400"/>
              <a:buFont typeface="Anaheim"/>
              <a:buAutoNum type="romanLcPeriod"/>
              <a:defRPr>
                <a:solidFill>
                  <a:srgbClr val="434343"/>
                </a:solidFill>
              </a:defRPr>
            </a:lvl3pPr>
            <a:lvl4pPr marL="1828800" lvl="3" indent="-317500" rtl="0">
              <a:lnSpc>
                <a:spcPct val="115000"/>
              </a:lnSpc>
              <a:spcBef>
                <a:spcPts val="0"/>
              </a:spcBef>
              <a:spcAft>
                <a:spcPts val="0"/>
              </a:spcAft>
              <a:buClr>
                <a:schemeClr val="dk2"/>
              </a:buClr>
              <a:buSzPts val="1400"/>
              <a:buFont typeface="Anaheim"/>
              <a:buAutoNum type="arabicPeriod"/>
              <a:defRPr>
                <a:solidFill>
                  <a:srgbClr val="434343"/>
                </a:solidFill>
              </a:defRPr>
            </a:lvl4pPr>
            <a:lvl5pPr marL="2286000" lvl="4" indent="-317500" rtl="0">
              <a:lnSpc>
                <a:spcPct val="115000"/>
              </a:lnSpc>
              <a:spcBef>
                <a:spcPts val="0"/>
              </a:spcBef>
              <a:spcAft>
                <a:spcPts val="0"/>
              </a:spcAft>
              <a:buClr>
                <a:schemeClr val="dk2"/>
              </a:buClr>
              <a:buSzPts val="1400"/>
              <a:buFont typeface="Anaheim"/>
              <a:buAutoNum type="alphaLcPeriod"/>
              <a:defRPr>
                <a:solidFill>
                  <a:srgbClr val="434343"/>
                </a:solidFill>
              </a:defRPr>
            </a:lvl5pPr>
            <a:lvl6pPr marL="2743200" lvl="5" indent="-317500" rtl="0">
              <a:lnSpc>
                <a:spcPct val="115000"/>
              </a:lnSpc>
              <a:spcBef>
                <a:spcPts val="0"/>
              </a:spcBef>
              <a:spcAft>
                <a:spcPts val="0"/>
              </a:spcAft>
              <a:buClr>
                <a:schemeClr val="dk2"/>
              </a:buClr>
              <a:buSzPts val="1400"/>
              <a:buFont typeface="Anaheim"/>
              <a:buAutoNum type="romanLcPeriod"/>
              <a:defRPr>
                <a:solidFill>
                  <a:srgbClr val="434343"/>
                </a:solidFill>
              </a:defRPr>
            </a:lvl6pPr>
            <a:lvl7pPr marL="3200400" lvl="6" indent="-317500" rtl="0">
              <a:lnSpc>
                <a:spcPct val="115000"/>
              </a:lnSpc>
              <a:spcBef>
                <a:spcPts val="0"/>
              </a:spcBef>
              <a:spcAft>
                <a:spcPts val="0"/>
              </a:spcAft>
              <a:buClr>
                <a:schemeClr val="dk2"/>
              </a:buClr>
              <a:buSzPts val="1400"/>
              <a:buFont typeface="Anaheim"/>
              <a:buAutoNum type="arabicPeriod"/>
              <a:defRPr>
                <a:solidFill>
                  <a:srgbClr val="434343"/>
                </a:solidFill>
              </a:defRPr>
            </a:lvl7pPr>
            <a:lvl8pPr marL="3657600" lvl="7" indent="-317500" rtl="0">
              <a:lnSpc>
                <a:spcPct val="115000"/>
              </a:lnSpc>
              <a:spcBef>
                <a:spcPts val="0"/>
              </a:spcBef>
              <a:spcAft>
                <a:spcPts val="0"/>
              </a:spcAft>
              <a:buClr>
                <a:schemeClr val="dk2"/>
              </a:buClr>
              <a:buSzPts val="1400"/>
              <a:buFont typeface="Anaheim"/>
              <a:buAutoNum type="alphaLcPeriod"/>
              <a:defRPr>
                <a:solidFill>
                  <a:srgbClr val="434343"/>
                </a:solidFill>
              </a:defRPr>
            </a:lvl8pPr>
            <a:lvl9pPr marL="4114800" lvl="8" indent="-317500" rtl="0">
              <a:lnSpc>
                <a:spcPct val="115000"/>
              </a:lnSpc>
              <a:spcBef>
                <a:spcPts val="0"/>
              </a:spcBef>
              <a:spcAft>
                <a:spcPts val="0"/>
              </a:spcAft>
              <a:buClr>
                <a:schemeClr val="dk2"/>
              </a:buClr>
              <a:buSzPts val="1400"/>
              <a:buFont typeface="Anaheim"/>
              <a:buAutoNum type="romanLcPeriod"/>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4" name="Shape 34"/>
        <p:cNvGrpSpPr/>
        <p:nvPr/>
      </p:nvGrpSpPr>
      <p:grpSpPr>
        <a:xfrm>
          <a:off x="0" y="0"/>
          <a:ext cx="0" cy="0"/>
          <a:chOff x="0" y="0"/>
          <a:chExt cx="0" cy="0"/>
        </a:xfrm>
      </p:grpSpPr>
      <p:sp>
        <p:nvSpPr>
          <p:cNvPr id="35" name="Google Shape;35;p8"/>
          <p:cNvSpPr/>
          <p:nvPr/>
        </p:nvSpPr>
        <p:spPr>
          <a:xfrm>
            <a:off x="715050" y="1396900"/>
            <a:ext cx="7713900" cy="23499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8"/>
          <p:cNvSpPr txBox="1"/>
          <p:nvPr>
            <p:ph type="title"/>
          </p:nvPr>
        </p:nvSpPr>
        <p:spPr>
          <a:xfrm>
            <a:off x="715100" y="1719275"/>
            <a:ext cx="7713900" cy="17049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50" y="952775"/>
            <a:ext cx="6153600" cy="3238200"/>
          </a:xfrm>
          <a:prstGeom prst="rect">
            <a:avLst/>
          </a:prstGeom>
          <a:solidFill>
            <a:srgbClr val="980000">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9"/>
          <p:cNvSpPr txBox="1"/>
          <p:nvPr>
            <p:ph type="title"/>
          </p:nvPr>
        </p:nvSpPr>
        <p:spPr>
          <a:xfrm>
            <a:off x="715100" y="1379713"/>
            <a:ext cx="46611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p:txBody>
      </p:sp>
      <p:sp>
        <p:nvSpPr>
          <p:cNvPr id="40" name="Google Shape;40;p9"/>
          <p:cNvSpPr txBox="1"/>
          <p:nvPr>
            <p:ph type="subTitle" idx="1"/>
          </p:nvPr>
        </p:nvSpPr>
        <p:spPr>
          <a:xfrm>
            <a:off x="715200" y="2221525"/>
            <a:ext cx="3590100" cy="1681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720000" y="535000"/>
            <a:ext cx="7704000" cy="44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image" Target="../media/image1.jpeg"/><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7"/>
          <a:stretch>
            <a:fillRect/>
          </a:stretch>
        </a:blip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Bebas Neue" panose="020B0606020202050201"/>
              <a:buNone/>
              <a:defRPr sz="3500">
                <a:solidFill>
                  <a:schemeClr val="lt1"/>
                </a:solidFill>
                <a:latin typeface="Bebas Neue" panose="020B0606020202050201"/>
                <a:ea typeface="Bebas Neue" panose="020B0606020202050201"/>
                <a:cs typeface="Bebas Neue" panose="020B0606020202050201"/>
                <a:sym typeface="Bebas Neue" panose="020B0606020202050201"/>
              </a:defRPr>
            </a:lvl1pPr>
            <a:lvl2pPr lvl="1" rtl="0">
              <a:spcBef>
                <a:spcPts val="0"/>
              </a:spcBef>
              <a:spcAft>
                <a:spcPts val="0"/>
              </a:spcAft>
              <a:buClr>
                <a:schemeClr val="lt1"/>
              </a:buClr>
              <a:buSzPts val="3500"/>
              <a:buFont typeface="Bebas Neue" panose="020B0606020202050201"/>
              <a:buNone/>
              <a:defRPr sz="3500">
                <a:solidFill>
                  <a:schemeClr val="lt1"/>
                </a:solidFill>
                <a:latin typeface="Bebas Neue" panose="020B0606020202050201"/>
                <a:ea typeface="Bebas Neue" panose="020B0606020202050201"/>
                <a:cs typeface="Bebas Neue" panose="020B0606020202050201"/>
                <a:sym typeface="Bebas Neue" panose="020B0606020202050201"/>
              </a:defRPr>
            </a:lvl2pPr>
            <a:lvl3pPr lvl="2" rtl="0">
              <a:spcBef>
                <a:spcPts val="0"/>
              </a:spcBef>
              <a:spcAft>
                <a:spcPts val="0"/>
              </a:spcAft>
              <a:buClr>
                <a:schemeClr val="lt1"/>
              </a:buClr>
              <a:buSzPts val="3500"/>
              <a:buFont typeface="Bebas Neue" panose="020B0606020202050201"/>
              <a:buNone/>
              <a:defRPr sz="3500">
                <a:solidFill>
                  <a:schemeClr val="lt1"/>
                </a:solidFill>
                <a:latin typeface="Bebas Neue" panose="020B0606020202050201"/>
                <a:ea typeface="Bebas Neue" panose="020B0606020202050201"/>
                <a:cs typeface="Bebas Neue" panose="020B0606020202050201"/>
                <a:sym typeface="Bebas Neue" panose="020B0606020202050201"/>
              </a:defRPr>
            </a:lvl3pPr>
            <a:lvl4pPr lvl="3" rtl="0">
              <a:spcBef>
                <a:spcPts val="0"/>
              </a:spcBef>
              <a:spcAft>
                <a:spcPts val="0"/>
              </a:spcAft>
              <a:buClr>
                <a:schemeClr val="lt1"/>
              </a:buClr>
              <a:buSzPts val="3500"/>
              <a:buFont typeface="Bebas Neue" panose="020B0606020202050201"/>
              <a:buNone/>
              <a:defRPr sz="3500">
                <a:solidFill>
                  <a:schemeClr val="lt1"/>
                </a:solidFill>
                <a:latin typeface="Bebas Neue" panose="020B0606020202050201"/>
                <a:ea typeface="Bebas Neue" panose="020B0606020202050201"/>
                <a:cs typeface="Bebas Neue" panose="020B0606020202050201"/>
                <a:sym typeface="Bebas Neue" panose="020B0606020202050201"/>
              </a:defRPr>
            </a:lvl4pPr>
            <a:lvl5pPr lvl="4" rtl="0">
              <a:spcBef>
                <a:spcPts val="0"/>
              </a:spcBef>
              <a:spcAft>
                <a:spcPts val="0"/>
              </a:spcAft>
              <a:buClr>
                <a:schemeClr val="lt1"/>
              </a:buClr>
              <a:buSzPts val="3500"/>
              <a:buFont typeface="Bebas Neue" panose="020B0606020202050201"/>
              <a:buNone/>
              <a:defRPr sz="3500">
                <a:solidFill>
                  <a:schemeClr val="lt1"/>
                </a:solidFill>
                <a:latin typeface="Bebas Neue" panose="020B0606020202050201"/>
                <a:ea typeface="Bebas Neue" panose="020B0606020202050201"/>
                <a:cs typeface="Bebas Neue" panose="020B0606020202050201"/>
                <a:sym typeface="Bebas Neue" panose="020B0606020202050201"/>
              </a:defRPr>
            </a:lvl5pPr>
            <a:lvl6pPr lvl="5" rtl="0">
              <a:spcBef>
                <a:spcPts val="0"/>
              </a:spcBef>
              <a:spcAft>
                <a:spcPts val="0"/>
              </a:spcAft>
              <a:buClr>
                <a:schemeClr val="lt1"/>
              </a:buClr>
              <a:buSzPts val="3500"/>
              <a:buFont typeface="Bebas Neue" panose="020B0606020202050201"/>
              <a:buNone/>
              <a:defRPr sz="3500">
                <a:solidFill>
                  <a:schemeClr val="lt1"/>
                </a:solidFill>
                <a:latin typeface="Bebas Neue" panose="020B0606020202050201"/>
                <a:ea typeface="Bebas Neue" panose="020B0606020202050201"/>
                <a:cs typeface="Bebas Neue" panose="020B0606020202050201"/>
                <a:sym typeface="Bebas Neue" panose="020B0606020202050201"/>
              </a:defRPr>
            </a:lvl6pPr>
            <a:lvl7pPr lvl="6" rtl="0">
              <a:spcBef>
                <a:spcPts val="0"/>
              </a:spcBef>
              <a:spcAft>
                <a:spcPts val="0"/>
              </a:spcAft>
              <a:buClr>
                <a:schemeClr val="lt1"/>
              </a:buClr>
              <a:buSzPts val="3500"/>
              <a:buFont typeface="Bebas Neue" panose="020B0606020202050201"/>
              <a:buNone/>
              <a:defRPr sz="3500">
                <a:solidFill>
                  <a:schemeClr val="lt1"/>
                </a:solidFill>
                <a:latin typeface="Bebas Neue" panose="020B0606020202050201"/>
                <a:ea typeface="Bebas Neue" panose="020B0606020202050201"/>
                <a:cs typeface="Bebas Neue" panose="020B0606020202050201"/>
                <a:sym typeface="Bebas Neue" panose="020B0606020202050201"/>
              </a:defRPr>
            </a:lvl7pPr>
            <a:lvl8pPr lvl="7" rtl="0">
              <a:spcBef>
                <a:spcPts val="0"/>
              </a:spcBef>
              <a:spcAft>
                <a:spcPts val="0"/>
              </a:spcAft>
              <a:buClr>
                <a:schemeClr val="lt1"/>
              </a:buClr>
              <a:buSzPts val="3500"/>
              <a:buFont typeface="Bebas Neue" panose="020B0606020202050201"/>
              <a:buNone/>
              <a:defRPr sz="3500">
                <a:solidFill>
                  <a:schemeClr val="lt1"/>
                </a:solidFill>
                <a:latin typeface="Bebas Neue" panose="020B0606020202050201"/>
                <a:ea typeface="Bebas Neue" panose="020B0606020202050201"/>
                <a:cs typeface="Bebas Neue" panose="020B0606020202050201"/>
                <a:sym typeface="Bebas Neue" panose="020B0606020202050201"/>
              </a:defRPr>
            </a:lvl8pPr>
            <a:lvl9pPr lvl="8" rtl="0">
              <a:spcBef>
                <a:spcPts val="0"/>
              </a:spcBef>
              <a:spcAft>
                <a:spcPts val="0"/>
              </a:spcAft>
              <a:buClr>
                <a:schemeClr val="lt1"/>
              </a:buClr>
              <a:buSzPts val="3500"/>
              <a:buFont typeface="Bebas Neue" panose="020B0606020202050201"/>
              <a:buNone/>
              <a:defRPr sz="3500">
                <a:solidFill>
                  <a:schemeClr val="lt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Work Sans"/>
              <a:buChar char="●"/>
              <a:defRPr>
                <a:solidFill>
                  <a:schemeClr val="lt1"/>
                </a:solidFill>
                <a:latin typeface="Work Sans"/>
                <a:ea typeface="Work Sans"/>
                <a:cs typeface="Work Sans"/>
                <a:sym typeface="Work Sans"/>
              </a:defRPr>
            </a:lvl1pPr>
            <a:lvl2pPr marL="914400" lvl="1"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2pPr>
            <a:lvl3pPr marL="1371600" lvl="2"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3pPr>
            <a:lvl4pPr marL="1828800" lvl="3"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4pPr>
            <a:lvl5pPr marL="2286000" lvl="4"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5pPr>
            <a:lvl6pPr marL="2743200" lvl="5"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6pPr>
            <a:lvl7pPr marL="3200400" lvl="6"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7pPr>
            <a:lvl8pPr marL="3657600" lvl="7" indent="-317500">
              <a:lnSpc>
                <a:spcPct val="115000"/>
              </a:lnSpc>
              <a:spcBef>
                <a:spcPts val="1600"/>
              </a:spcBef>
              <a:spcAft>
                <a:spcPts val="0"/>
              </a:spcAft>
              <a:buClr>
                <a:schemeClr val="lt1"/>
              </a:buClr>
              <a:buSzPts val="1400"/>
              <a:buFont typeface="Work Sans"/>
              <a:buChar char="○"/>
              <a:defRPr>
                <a:solidFill>
                  <a:schemeClr val="lt1"/>
                </a:solidFill>
                <a:latin typeface="Work Sans"/>
                <a:ea typeface="Work Sans"/>
                <a:cs typeface="Work Sans"/>
                <a:sym typeface="Work Sans"/>
              </a:defRPr>
            </a:lvl8pPr>
            <a:lvl9pPr marL="4114800" lvl="8" indent="-317500">
              <a:lnSpc>
                <a:spcPct val="115000"/>
              </a:lnSpc>
              <a:spcBef>
                <a:spcPts val="1600"/>
              </a:spcBef>
              <a:spcAft>
                <a:spcPts val="1600"/>
              </a:spcAft>
              <a:buClr>
                <a:schemeClr val="lt1"/>
              </a:buClr>
              <a:buSzPts val="1400"/>
              <a:buFont typeface="Work Sans"/>
              <a:buChar char="■"/>
              <a:defRPr>
                <a:solidFill>
                  <a:schemeClr val="lt1"/>
                </a:solidFill>
                <a:latin typeface="Work Sans"/>
                <a:ea typeface="Work Sans"/>
                <a:cs typeface="Work Sans"/>
                <a:sym typeface="Work Sans"/>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4.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2.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5.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73" name="Shape 173"/>
        <p:cNvGrpSpPr/>
        <p:nvPr/>
      </p:nvGrpSpPr>
      <p:grpSpPr>
        <a:xfrm>
          <a:off x="0" y="0"/>
          <a:ext cx="0" cy="0"/>
          <a:chOff x="0" y="0"/>
          <a:chExt cx="0" cy="0"/>
        </a:xfrm>
      </p:grpSpPr>
      <p:sp>
        <p:nvSpPr>
          <p:cNvPr id="174" name="Google Shape;174;p31"/>
          <p:cNvSpPr txBox="1"/>
          <p:nvPr>
            <p:ph type="ctrTitle"/>
          </p:nvPr>
        </p:nvSpPr>
        <p:spPr>
          <a:xfrm>
            <a:off x="3880925" y="2075825"/>
            <a:ext cx="4737000" cy="145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6500">
                <a:solidFill>
                  <a:schemeClr val="lt1"/>
                </a:solidFill>
              </a:rPr>
              <a:t>HOW TO MAKE A GOOD WINE RED QUALITY</a:t>
            </a:r>
            <a:r>
              <a:rPr lang="en-GB" sz="6500">
                <a:solidFill>
                  <a:schemeClr val="lt1"/>
                </a:solidFill>
              </a:rPr>
              <a:t> </a:t>
            </a:r>
            <a:endParaRPr sz="4200">
              <a:solidFill>
                <a:schemeClr val="lt1"/>
              </a:solidFill>
            </a:endParaRPr>
          </a:p>
        </p:txBody>
      </p:sp>
      <p:sp>
        <p:nvSpPr>
          <p:cNvPr id="175" name="Google Shape;175;p31"/>
          <p:cNvSpPr txBox="1"/>
          <p:nvPr>
            <p:ph type="subTitle" idx="1"/>
          </p:nvPr>
        </p:nvSpPr>
        <p:spPr>
          <a:xfrm>
            <a:off x="3564255" y="4371975"/>
            <a:ext cx="5402580" cy="3244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Present by: Nhat Phuc, Data Science Class, CoderSchool</a:t>
            </a:r>
            <a:endParaRPr lang="en-US" altLang="en-GB"/>
          </a:p>
        </p:txBody>
      </p:sp>
      <p:cxnSp>
        <p:nvCxnSpPr>
          <p:cNvPr id="176" name="Google Shape;176;p31"/>
          <p:cNvCxnSpPr/>
          <p:nvPr/>
        </p:nvCxnSpPr>
        <p:spPr>
          <a:xfrm>
            <a:off x="5960775" y="3682125"/>
            <a:ext cx="4299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69" name="Shape 369"/>
        <p:cNvGrpSpPr/>
        <p:nvPr/>
      </p:nvGrpSpPr>
      <p:grpSpPr>
        <a:xfrm>
          <a:off x="0" y="0"/>
          <a:ext cx="0" cy="0"/>
          <a:chOff x="0" y="0"/>
          <a:chExt cx="0" cy="0"/>
        </a:xfrm>
      </p:grpSpPr>
      <p:sp>
        <p:nvSpPr>
          <p:cNvPr id="370" name="Google Shape;370;p40"/>
          <p:cNvSpPr txBox="1"/>
          <p:nvPr>
            <p:ph type="title"/>
          </p:nvPr>
        </p:nvSpPr>
        <p:spPr>
          <a:xfrm>
            <a:off x="1403323" y="1239795"/>
            <a:ext cx="2191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ALcohol</a:t>
            </a:r>
            <a:endParaRPr lang="en-US" altLang="en-GB"/>
          </a:p>
        </p:txBody>
      </p:sp>
      <p:sp>
        <p:nvSpPr>
          <p:cNvPr id="371" name="Google Shape;371;p40"/>
          <p:cNvSpPr txBox="1"/>
          <p:nvPr>
            <p:ph type="subTitle" idx="1"/>
          </p:nvPr>
        </p:nvSpPr>
        <p:spPr>
          <a:xfrm>
            <a:off x="1386205" y="1664970"/>
            <a:ext cx="3354705" cy="13874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alcohol content in wine affects its body, mouthfeel, and overall balance. Wines with well-integrated alcohol levels that harmonize with other components are often associated with higher quality.</a:t>
            </a:r>
            <a:endParaRPr lang="en-GB"/>
          </a:p>
        </p:txBody>
      </p:sp>
      <p:sp>
        <p:nvSpPr>
          <p:cNvPr id="372" name="Google Shape;372;p40"/>
          <p:cNvSpPr txBox="1"/>
          <p:nvPr>
            <p:ph type="title" idx="2"/>
          </p:nvPr>
        </p:nvSpPr>
        <p:spPr>
          <a:xfrm>
            <a:off x="5867951" y="1246780"/>
            <a:ext cx="2191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SuLPHATES</a:t>
            </a:r>
            <a:endParaRPr lang="en-US" altLang="en-GB"/>
          </a:p>
        </p:txBody>
      </p:sp>
      <p:sp>
        <p:nvSpPr>
          <p:cNvPr id="373" name="Google Shape;373;p40"/>
          <p:cNvSpPr txBox="1"/>
          <p:nvPr>
            <p:ph type="subTitle" idx="3"/>
          </p:nvPr>
        </p:nvSpPr>
        <p:spPr>
          <a:xfrm>
            <a:off x="5772785" y="1696720"/>
            <a:ext cx="3261360" cy="1203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Sulphates, commonly derived from sulfur dioxide, can impact the wine's aroma and flavor. Moderate levels of sulphates are often present in higher-quality wines.</a:t>
            </a:r>
            <a:endParaRPr lang="en-GB"/>
          </a:p>
        </p:txBody>
      </p:sp>
      <p:sp>
        <p:nvSpPr>
          <p:cNvPr id="374" name="Google Shape;374;p40"/>
          <p:cNvSpPr txBox="1"/>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FOUR main FACTORS</a:t>
            </a:r>
            <a:endParaRPr lang="en-US" altLang="en-GB"/>
          </a:p>
        </p:txBody>
      </p:sp>
      <p:sp>
        <p:nvSpPr>
          <p:cNvPr id="375" name="Google Shape;375;p40"/>
          <p:cNvSpPr txBox="1"/>
          <p:nvPr>
            <p:ph type="title" idx="4"/>
          </p:nvPr>
        </p:nvSpPr>
        <p:spPr>
          <a:xfrm>
            <a:off x="1403348" y="3045225"/>
            <a:ext cx="2191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citric acid</a:t>
            </a:r>
            <a:endParaRPr lang="en-US" altLang="en-GB"/>
          </a:p>
        </p:txBody>
      </p:sp>
      <p:sp>
        <p:nvSpPr>
          <p:cNvPr id="376" name="Google Shape;376;p40"/>
          <p:cNvSpPr txBox="1"/>
          <p:nvPr>
            <p:ph type="subTitle" idx="5"/>
          </p:nvPr>
        </p:nvSpPr>
        <p:spPr>
          <a:xfrm>
            <a:off x="1405255" y="3402330"/>
            <a:ext cx="3642360" cy="15322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Citric acid is a component of wine that can contribute to its freshness and enhance the overall quality. Wines with appropriate levels of citric acid are often perceived as having a good balance.</a:t>
            </a:r>
            <a:endParaRPr lang="en-GB"/>
          </a:p>
        </p:txBody>
      </p:sp>
      <p:sp>
        <p:nvSpPr>
          <p:cNvPr id="377" name="Google Shape;377;p40"/>
          <p:cNvSpPr txBox="1"/>
          <p:nvPr>
            <p:ph type="title" idx="6"/>
          </p:nvPr>
        </p:nvSpPr>
        <p:spPr>
          <a:xfrm>
            <a:off x="5867976" y="2962040"/>
            <a:ext cx="21912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fixed acidity</a:t>
            </a:r>
            <a:endParaRPr lang="en-US" altLang="en-GB"/>
          </a:p>
        </p:txBody>
      </p:sp>
      <p:sp>
        <p:nvSpPr>
          <p:cNvPr id="378" name="Google Shape;378;p40"/>
          <p:cNvSpPr txBox="1"/>
          <p:nvPr>
            <p:ph type="subTitle" idx="7"/>
          </p:nvPr>
        </p:nvSpPr>
        <p:spPr>
          <a:xfrm>
            <a:off x="5652135" y="3366770"/>
            <a:ext cx="3376930" cy="15798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amount of fixed acids in the wine, such as tartaric acid, can contribute to its overall perceived quality. Wines with a balanced acidity level are often considered of higher quality</a:t>
            </a:r>
            <a:endParaRPr lang="en-GB"/>
          </a:p>
        </p:txBody>
      </p:sp>
      <p:cxnSp>
        <p:nvCxnSpPr>
          <p:cNvPr id="379" name="Google Shape;379;p40"/>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grpSp>
        <p:nvGrpSpPr>
          <p:cNvPr id="380" name="Google Shape;380;p40"/>
          <p:cNvGrpSpPr/>
          <p:nvPr/>
        </p:nvGrpSpPr>
        <p:grpSpPr>
          <a:xfrm>
            <a:off x="827246" y="1317058"/>
            <a:ext cx="347813" cy="347838"/>
            <a:chOff x="3977075" y="2466906"/>
            <a:chExt cx="376788" cy="376815"/>
          </a:xfrm>
        </p:grpSpPr>
        <p:sp>
          <p:nvSpPr>
            <p:cNvPr id="381" name="Google Shape;381;p40"/>
            <p:cNvSpPr/>
            <p:nvPr/>
          </p:nvSpPr>
          <p:spPr>
            <a:xfrm>
              <a:off x="4336264" y="2761637"/>
              <a:ext cx="17599" cy="14468"/>
            </a:xfrm>
            <a:custGeom>
              <a:avLst/>
              <a:gdLst/>
              <a:ahLst/>
              <a:cxnLst/>
              <a:rect l="l" t="t" r="r" b="b"/>
              <a:pathLst>
                <a:path w="652" h="536" extrusionOk="0">
                  <a:moveTo>
                    <a:pt x="373" y="1"/>
                  </a:moveTo>
                  <a:cubicBezTo>
                    <a:pt x="125" y="1"/>
                    <a:pt x="0" y="280"/>
                    <a:pt x="187" y="466"/>
                  </a:cubicBezTo>
                  <a:cubicBezTo>
                    <a:pt x="235" y="514"/>
                    <a:pt x="298" y="535"/>
                    <a:pt x="362" y="535"/>
                  </a:cubicBezTo>
                  <a:cubicBezTo>
                    <a:pt x="504" y="535"/>
                    <a:pt x="652" y="430"/>
                    <a:pt x="652" y="280"/>
                  </a:cubicBezTo>
                  <a:cubicBezTo>
                    <a:pt x="652" y="125"/>
                    <a:pt x="528" y="1"/>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40"/>
            <p:cNvSpPr/>
            <p:nvPr/>
          </p:nvSpPr>
          <p:spPr>
            <a:xfrm>
              <a:off x="3977075" y="2466906"/>
              <a:ext cx="376788" cy="376815"/>
            </a:xfrm>
            <a:custGeom>
              <a:avLst/>
              <a:gdLst/>
              <a:ahLst/>
              <a:cxnLst/>
              <a:rect l="l" t="t" r="r" b="b"/>
              <a:pathLst>
                <a:path w="13959" h="13960" extrusionOk="0">
                  <a:moveTo>
                    <a:pt x="4405" y="1676"/>
                  </a:moveTo>
                  <a:cubicBezTo>
                    <a:pt x="4312" y="1862"/>
                    <a:pt x="4157" y="2017"/>
                    <a:pt x="4002" y="2172"/>
                  </a:cubicBezTo>
                  <a:cubicBezTo>
                    <a:pt x="3567" y="2482"/>
                    <a:pt x="3195" y="2917"/>
                    <a:pt x="2885" y="3382"/>
                  </a:cubicBezTo>
                  <a:cubicBezTo>
                    <a:pt x="2730" y="3196"/>
                    <a:pt x="2606" y="3010"/>
                    <a:pt x="2544" y="2824"/>
                  </a:cubicBezTo>
                  <a:cubicBezTo>
                    <a:pt x="2451" y="2544"/>
                    <a:pt x="2389" y="2296"/>
                    <a:pt x="2389" y="2017"/>
                  </a:cubicBezTo>
                  <a:cubicBezTo>
                    <a:pt x="2389" y="1893"/>
                    <a:pt x="2389" y="1769"/>
                    <a:pt x="2420" y="1676"/>
                  </a:cubicBezTo>
                  <a:close/>
                  <a:moveTo>
                    <a:pt x="9554" y="1676"/>
                  </a:moveTo>
                  <a:lnTo>
                    <a:pt x="13401" y="1707"/>
                  </a:lnTo>
                  <a:lnTo>
                    <a:pt x="13401" y="2700"/>
                  </a:lnTo>
                  <a:cubicBezTo>
                    <a:pt x="13401" y="2793"/>
                    <a:pt x="13369" y="2886"/>
                    <a:pt x="13338" y="2979"/>
                  </a:cubicBezTo>
                  <a:cubicBezTo>
                    <a:pt x="13214" y="3196"/>
                    <a:pt x="13059" y="3382"/>
                    <a:pt x="12873" y="3506"/>
                  </a:cubicBezTo>
                  <a:cubicBezTo>
                    <a:pt x="12532" y="3754"/>
                    <a:pt x="12191" y="3971"/>
                    <a:pt x="11819" y="4157"/>
                  </a:cubicBezTo>
                  <a:lnTo>
                    <a:pt x="11539" y="4282"/>
                  </a:lnTo>
                  <a:cubicBezTo>
                    <a:pt x="11198" y="3444"/>
                    <a:pt x="10671" y="2700"/>
                    <a:pt x="9957" y="2172"/>
                  </a:cubicBezTo>
                  <a:cubicBezTo>
                    <a:pt x="9802" y="2017"/>
                    <a:pt x="9647" y="1862"/>
                    <a:pt x="9554" y="1676"/>
                  </a:cubicBezTo>
                  <a:close/>
                  <a:moveTo>
                    <a:pt x="1892" y="1707"/>
                  </a:moveTo>
                  <a:cubicBezTo>
                    <a:pt x="1892" y="1800"/>
                    <a:pt x="1892" y="1924"/>
                    <a:pt x="1892" y="2017"/>
                  </a:cubicBezTo>
                  <a:cubicBezTo>
                    <a:pt x="1892" y="2358"/>
                    <a:pt x="1954" y="2700"/>
                    <a:pt x="2078" y="3010"/>
                  </a:cubicBezTo>
                  <a:cubicBezTo>
                    <a:pt x="2140" y="3196"/>
                    <a:pt x="2234" y="3382"/>
                    <a:pt x="2358" y="3537"/>
                  </a:cubicBezTo>
                  <a:cubicBezTo>
                    <a:pt x="2420" y="3661"/>
                    <a:pt x="2513" y="3754"/>
                    <a:pt x="2637" y="3878"/>
                  </a:cubicBezTo>
                  <a:cubicBezTo>
                    <a:pt x="2513" y="4095"/>
                    <a:pt x="2420" y="4313"/>
                    <a:pt x="2358" y="4561"/>
                  </a:cubicBezTo>
                  <a:lnTo>
                    <a:pt x="590" y="3878"/>
                  </a:lnTo>
                  <a:lnTo>
                    <a:pt x="590" y="1707"/>
                  </a:lnTo>
                  <a:close/>
                  <a:moveTo>
                    <a:pt x="13401" y="3785"/>
                  </a:moveTo>
                  <a:lnTo>
                    <a:pt x="13401" y="6205"/>
                  </a:lnTo>
                  <a:lnTo>
                    <a:pt x="11850" y="5801"/>
                  </a:lnTo>
                  <a:cubicBezTo>
                    <a:pt x="11850" y="5460"/>
                    <a:pt x="11787" y="5119"/>
                    <a:pt x="11694" y="4809"/>
                  </a:cubicBezTo>
                  <a:cubicBezTo>
                    <a:pt x="12036" y="4654"/>
                    <a:pt x="12346" y="4499"/>
                    <a:pt x="12656" y="4313"/>
                  </a:cubicBezTo>
                  <a:cubicBezTo>
                    <a:pt x="12935" y="4157"/>
                    <a:pt x="13183" y="3971"/>
                    <a:pt x="13401" y="3785"/>
                  </a:cubicBezTo>
                  <a:close/>
                  <a:moveTo>
                    <a:pt x="527" y="4437"/>
                  </a:moveTo>
                  <a:cubicBezTo>
                    <a:pt x="869" y="4561"/>
                    <a:pt x="1396" y="4778"/>
                    <a:pt x="2172" y="5088"/>
                  </a:cubicBezTo>
                  <a:cubicBezTo>
                    <a:pt x="2109" y="5398"/>
                    <a:pt x="2078" y="5708"/>
                    <a:pt x="2109" y="6019"/>
                  </a:cubicBezTo>
                  <a:cubicBezTo>
                    <a:pt x="2109" y="6442"/>
                    <a:pt x="2198" y="6865"/>
                    <a:pt x="2374" y="7259"/>
                  </a:cubicBezTo>
                  <a:lnTo>
                    <a:pt x="2374" y="7259"/>
                  </a:lnTo>
                  <a:cubicBezTo>
                    <a:pt x="2313" y="7255"/>
                    <a:pt x="2229" y="7226"/>
                    <a:pt x="2172" y="7197"/>
                  </a:cubicBezTo>
                  <a:cubicBezTo>
                    <a:pt x="1985" y="7135"/>
                    <a:pt x="1830" y="6980"/>
                    <a:pt x="1706" y="6825"/>
                  </a:cubicBezTo>
                  <a:cubicBezTo>
                    <a:pt x="1613" y="6701"/>
                    <a:pt x="1489" y="6577"/>
                    <a:pt x="1365" y="6484"/>
                  </a:cubicBezTo>
                  <a:cubicBezTo>
                    <a:pt x="1272" y="6391"/>
                    <a:pt x="1148" y="6329"/>
                    <a:pt x="1024" y="6267"/>
                  </a:cubicBezTo>
                  <a:cubicBezTo>
                    <a:pt x="869" y="6174"/>
                    <a:pt x="714" y="6143"/>
                    <a:pt x="527" y="6143"/>
                  </a:cubicBezTo>
                  <a:lnTo>
                    <a:pt x="527" y="4437"/>
                  </a:lnTo>
                  <a:close/>
                  <a:moveTo>
                    <a:pt x="11850" y="6360"/>
                  </a:moveTo>
                  <a:lnTo>
                    <a:pt x="13432" y="6763"/>
                  </a:lnTo>
                  <a:lnTo>
                    <a:pt x="13432" y="7756"/>
                  </a:lnTo>
                  <a:cubicBezTo>
                    <a:pt x="13432" y="7911"/>
                    <a:pt x="13401" y="8035"/>
                    <a:pt x="13307" y="8159"/>
                  </a:cubicBezTo>
                  <a:lnTo>
                    <a:pt x="13276" y="8128"/>
                  </a:lnTo>
                  <a:cubicBezTo>
                    <a:pt x="13090" y="8345"/>
                    <a:pt x="12842" y="8438"/>
                    <a:pt x="12594" y="8500"/>
                  </a:cubicBezTo>
                  <a:cubicBezTo>
                    <a:pt x="12253" y="8562"/>
                    <a:pt x="11912" y="8593"/>
                    <a:pt x="11539" y="8593"/>
                  </a:cubicBezTo>
                  <a:cubicBezTo>
                    <a:pt x="11291" y="8593"/>
                    <a:pt x="11012" y="8593"/>
                    <a:pt x="10826" y="8562"/>
                  </a:cubicBezTo>
                  <a:cubicBezTo>
                    <a:pt x="11353" y="7942"/>
                    <a:pt x="11694" y="7166"/>
                    <a:pt x="11850" y="6360"/>
                  </a:cubicBezTo>
                  <a:close/>
                  <a:moveTo>
                    <a:pt x="527" y="6670"/>
                  </a:moveTo>
                  <a:cubicBezTo>
                    <a:pt x="621" y="6670"/>
                    <a:pt x="714" y="6701"/>
                    <a:pt x="807" y="6732"/>
                  </a:cubicBezTo>
                  <a:cubicBezTo>
                    <a:pt x="993" y="6825"/>
                    <a:pt x="1148" y="6949"/>
                    <a:pt x="1272" y="7135"/>
                  </a:cubicBezTo>
                  <a:cubicBezTo>
                    <a:pt x="1427" y="7383"/>
                    <a:pt x="1675" y="7570"/>
                    <a:pt x="1985" y="7694"/>
                  </a:cubicBezTo>
                  <a:cubicBezTo>
                    <a:pt x="2172" y="7787"/>
                    <a:pt x="2389" y="7818"/>
                    <a:pt x="2606" y="7818"/>
                  </a:cubicBezTo>
                  <a:lnTo>
                    <a:pt x="2668" y="7818"/>
                  </a:lnTo>
                  <a:cubicBezTo>
                    <a:pt x="3071" y="8500"/>
                    <a:pt x="3567" y="9152"/>
                    <a:pt x="4126" y="9710"/>
                  </a:cubicBezTo>
                  <a:cubicBezTo>
                    <a:pt x="4064" y="9772"/>
                    <a:pt x="3971" y="9834"/>
                    <a:pt x="3847" y="9896"/>
                  </a:cubicBezTo>
                  <a:cubicBezTo>
                    <a:pt x="3567" y="10113"/>
                    <a:pt x="3226" y="10206"/>
                    <a:pt x="2885" y="10237"/>
                  </a:cubicBezTo>
                  <a:cubicBezTo>
                    <a:pt x="2730" y="10237"/>
                    <a:pt x="2606" y="10206"/>
                    <a:pt x="2482" y="10144"/>
                  </a:cubicBezTo>
                  <a:cubicBezTo>
                    <a:pt x="2327" y="10082"/>
                    <a:pt x="2203" y="9958"/>
                    <a:pt x="2109" y="9834"/>
                  </a:cubicBezTo>
                  <a:cubicBezTo>
                    <a:pt x="1799" y="9493"/>
                    <a:pt x="1458" y="9152"/>
                    <a:pt x="1086" y="8872"/>
                  </a:cubicBezTo>
                  <a:cubicBezTo>
                    <a:pt x="931" y="8779"/>
                    <a:pt x="745" y="8686"/>
                    <a:pt x="558" y="8655"/>
                  </a:cubicBezTo>
                  <a:lnTo>
                    <a:pt x="527" y="6670"/>
                  </a:lnTo>
                  <a:close/>
                  <a:moveTo>
                    <a:pt x="8748" y="528"/>
                  </a:moveTo>
                  <a:lnTo>
                    <a:pt x="8748" y="528"/>
                  </a:lnTo>
                  <a:cubicBezTo>
                    <a:pt x="8655" y="1335"/>
                    <a:pt x="8996" y="2110"/>
                    <a:pt x="9616" y="2575"/>
                  </a:cubicBezTo>
                  <a:cubicBezTo>
                    <a:pt x="10702" y="3413"/>
                    <a:pt x="11322" y="4685"/>
                    <a:pt x="11322" y="6050"/>
                  </a:cubicBezTo>
                  <a:cubicBezTo>
                    <a:pt x="11322" y="7011"/>
                    <a:pt x="10547" y="8283"/>
                    <a:pt x="9089" y="9710"/>
                  </a:cubicBezTo>
                  <a:cubicBezTo>
                    <a:pt x="8437" y="10361"/>
                    <a:pt x="7724" y="10982"/>
                    <a:pt x="6980" y="11540"/>
                  </a:cubicBezTo>
                  <a:cubicBezTo>
                    <a:pt x="6235" y="10982"/>
                    <a:pt x="5522" y="10361"/>
                    <a:pt x="4870" y="9710"/>
                  </a:cubicBezTo>
                  <a:cubicBezTo>
                    <a:pt x="3412" y="8283"/>
                    <a:pt x="2637" y="6980"/>
                    <a:pt x="2637" y="6050"/>
                  </a:cubicBezTo>
                  <a:cubicBezTo>
                    <a:pt x="2637" y="4685"/>
                    <a:pt x="3257" y="3413"/>
                    <a:pt x="4343" y="2606"/>
                  </a:cubicBezTo>
                  <a:cubicBezTo>
                    <a:pt x="4963" y="2110"/>
                    <a:pt x="5273" y="1335"/>
                    <a:pt x="5180" y="559"/>
                  </a:cubicBezTo>
                  <a:lnTo>
                    <a:pt x="8748" y="528"/>
                  </a:lnTo>
                  <a:close/>
                  <a:moveTo>
                    <a:pt x="10361" y="9183"/>
                  </a:moveTo>
                  <a:cubicBezTo>
                    <a:pt x="10547" y="9369"/>
                    <a:pt x="10733" y="9586"/>
                    <a:pt x="10857" y="9803"/>
                  </a:cubicBezTo>
                  <a:cubicBezTo>
                    <a:pt x="11136" y="10361"/>
                    <a:pt x="11322" y="10951"/>
                    <a:pt x="11322" y="11540"/>
                  </a:cubicBezTo>
                  <a:lnTo>
                    <a:pt x="11074" y="11540"/>
                  </a:lnTo>
                  <a:cubicBezTo>
                    <a:pt x="10671" y="11540"/>
                    <a:pt x="10299" y="11664"/>
                    <a:pt x="9957" y="11881"/>
                  </a:cubicBezTo>
                  <a:cubicBezTo>
                    <a:pt x="9926" y="11881"/>
                    <a:pt x="9895" y="11912"/>
                    <a:pt x="9895" y="11912"/>
                  </a:cubicBezTo>
                  <a:cubicBezTo>
                    <a:pt x="9802" y="11757"/>
                    <a:pt x="9709" y="11602"/>
                    <a:pt x="9585" y="11447"/>
                  </a:cubicBezTo>
                  <a:cubicBezTo>
                    <a:pt x="9337" y="11168"/>
                    <a:pt x="9027" y="10982"/>
                    <a:pt x="8686" y="10858"/>
                  </a:cubicBezTo>
                  <a:cubicBezTo>
                    <a:pt x="9275" y="10330"/>
                    <a:pt x="9833" y="9772"/>
                    <a:pt x="10361" y="9183"/>
                  </a:cubicBezTo>
                  <a:close/>
                  <a:moveTo>
                    <a:pt x="4529" y="10144"/>
                  </a:moveTo>
                  <a:cubicBezTo>
                    <a:pt x="5087" y="10703"/>
                    <a:pt x="5708" y="11261"/>
                    <a:pt x="6359" y="11757"/>
                  </a:cubicBezTo>
                  <a:cubicBezTo>
                    <a:pt x="6204" y="11788"/>
                    <a:pt x="6080" y="11850"/>
                    <a:pt x="5956" y="11912"/>
                  </a:cubicBezTo>
                  <a:cubicBezTo>
                    <a:pt x="5775" y="12003"/>
                    <a:pt x="5593" y="12123"/>
                    <a:pt x="5441" y="12244"/>
                  </a:cubicBezTo>
                  <a:lnTo>
                    <a:pt x="5441" y="12244"/>
                  </a:lnTo>
                  <a:cubicBezTo>
                    <a:pt x="5200" y="12123"/>
                    <a:pt x="4989" y="12001"/>
                    <a:pt x="4777" y="11850"/>
                  </a:cubicBezTo>
                  <a:cubicBezTo>
                    <a:pt x="4405" y="11571"/>
                    <a:pt x="4064" y="11230"/>
                    <a:pt x="3753" y="10858"/>
                  </a:cubicBezTo>
                  <a:lnTo>
                    <a:pt x="3567" y="10703"/>
                  </a:lnTo>
                  <a:cubicBezTo>
                    <a:pt x="3785" y="10609"/>
                    <a:pt x="3971" y="10516"/>
                    <a:pt x="4157" y="10392"/>
                  </a:cubicBezTo>
                  <a:cubicBezTo>
                    <a:pt x="4312" y="10299"/>
                    <a:pt x="4436" y="10206"/>
                    <a:pt x="4529" y="10144"/>
                  </a:cubicBezTo>
                  <a:close/>
                  <a:moveTo>
                    <a:pt x="558" y="9245"/>
                  </a:moveTo>
                  <a:cubicBezTo>
                    <a:pt x="652" y="9276"/>
                    <a:pt x="714" y="9307"/>
                    <a:pt x="807" y="9369"/>
                  </a:cubicBezTo>
                  <a:cubicBezTo>
                    <a:pt x="1117" y="9555"/>
                    <a:pt x="1396" y="9834"/>
                    <a:pt x="1644" y="10144"/>
                  </a:cubicBezTo>
                  <a:cubicBezTo>
                    <a:pt x="1830" y="10609"/>
                    <a:pt x="1923" y="11137"/>
                    <a:pt x="1923" y="11633"/>
                  </a:cubicBezTo>
                  <a:cubicBezTo>
                    <a:pt x="1923" y="11974"/>
                    <a:pt x="1861" y="12316"/>
                    <a:pt x="1737" y="12626"/>
                  </a:cubicBezTo>
                  <a:cubicBezTo>
                    <a:pt x="1613" y="12936"/>
                    <a:pt x="1396" y="13215"/>
                    <a:pt x="1117" y="13401"/>
                  </a:cubicBezTo>
                  <a:lnTo>
                    <a:pt x="558" y="13401"/>
                  </a:lnTo>
                  <a:lnTo>
                    <a:pt x="558" y="9245"/>
                  </a:lnTo>
                  <a:close/>
                  <a:moveTo>
                    <a:pt x="2358" y="10703"/>
                  </a:moveTo>
                  <a:cubicBezTo>
                    <a:pt x="2513" y="10765"/>
                    <a:pt x="2699" y="10796"/>
                    <a:pt x="2885" y="10796"/>
                  </a:cubicBezTo>
                  <a:lnTo>
                    <a:pt x="2947" y="10796"/>
                  </a:lnTo>
                  <a:cubicBezTo>
                    <a:pt x="3164" y="11044"/>
                    <a:pt x="3412" y="11323"/>
                    <a:pt x="3660" y="11571"/>
                  </a:cubicBezTo>
                  <a:cubicBezTo>
                    <a:pt x="3909" y="11819"/>
                    <a:pt x="4188" y="12067"/>
                    <a:pt x="4467" y="12284"/>
                  </a:cubicBezTo>
                  <a:cubicBezTo>
                    <a:pt x="4653" y="12409"/>
                    <a:pt x="4839" y="12533"/>
                    <a:pt x="5056" y="12626"/>
                  </a:cubicBezTo>
                  <a:cubicBezTo>
                    <a:pt x="4870" y="12874"/>
                    <a:pt x="4715" y="13122"/>
                    <a:pt x="4622" y="13401"/>
                  </a:cubicBezTo>
                  <a:lnTo>
                    <a:pt x="1892" y="13401"/>
                  </a:lnTo>
                  <a:cubicBezTo>
                    <a:pt x="2016" y="13246"/>
                    <a:pt x="2140" y="13060"/>
                    <a:pt x="2234" y="12843"/>
                  </a:cubicBezTo>
                  <a:cubicBezTo>
                    <a:pt x="2389" y="12471"/>
                    <a:pt x="2451" y="12067"/>
                    <a:pt x="2451" y="11664"/>
                  </a:cubicBezTo>
                  <a:cubicBezTo>
                    <a:pt x="2451" y="11323"/>
                    <a:pt x="2420" y="11013"/>
                    <a:pt x="2358" y="10703"/>
                  </a:cubicBezTo>
                  <a:close/>
                  <a:moveTo>
                    <a:pt x="8189" y="11261"/>
                  </a:moveTo>
                  <a:cubicBezTo>
                    <a:pt x="8375" y="11292"/>
                    <a:pt x="8561" y="11354"/>
                    <a:pt x="8717" y="11447"/>
                  </a:cubicBezTo>
                  <a:cubicBezTo>
                    <a:pt x="8903" y="11540"/>
                    <a:pt x="9027" y="11664"/>
                    <a:pt x="9182" y="11788"/>
                  </a:cubicBezTo>
                  <a:cubicBezTo>
                    <a:pt x="9306" y="11974"/>
                    <a:pt x="9430" y="12191"/>
                    <a:pt x="9492" y="12409"/>
                  </a:cubicBezTo>
                  <a:lnTo>
                    <a:pt x="9492" y="13401"/>
                  </a:lnTo>
                  <a:lnTo>
                    <a:pt x="5211" y="13401"/>
                  </a:lnTo>
                  <a:cubicBezTo>
                    <a:pt x="5429" y="12967"/>
                    <a:pt x="5770" y="12595"/>
                    <a:pt x="6235" y="12378"/>
                  </a:cubicBezTo>
                  <a:cubicBezTo>
                    <a:pt x="6390" y="12284"/>
                    <a:pt x="6576" y="12222"/>
                    <a:pt x="6793" y="12160"/>
                  </a:cubicBezTo>
                  <a:cubicBezTo>
                    <a:pt x="6855" y="12160"/>
                    <a:pt x="7011" y="12129"/>
                    <a:pt x="7011" y="12129"/>
                  </a:cubicBezTo>
                  <a:cubicBezTo>
                    <a:pt x="7042" y="12129"/>
                    <a:pt x="7104" y="12098"/>
                    <a:pt x="7135" y="12067"/>
                  </a:cubicBezTo>
                  <a:cubicBezTo>
                    <a:pt x="7197" y="12036"/>
                    <a:pt x="7631" y="11726"/>
                    <a:pt x="8189" y="11261"/>
                  </a:cubicBezTo>
                  <a:close/>
                  <a:moveTo>
                    <a:pt x="11105" y="12067"/>
                  </a:moveTo>
                  <a:cubicBezTo>
                    <a:pt x="11229" y="12067"/>
                    <a:pt x="11353" y="12098"/>
                    <a:pt x="11508" y="12129"/>
                  </a:cubicBezTo>
                  <a:cubicBezTo>
                    <a:pt x="11663" y="12222"/>
                    <a:pt x="11850" y="12347"/>
                    <a:pt x="11974" y="12502"/>
                  </a:cubicBezTo>
                  <a:lnTo>
                    <a:pt x="11974" y="12533"/>
                  </a:lnTo>
                  <a:cubicBezTo>
                    <a:pt x="12191" y="12781"/>
                    <a:pt x="12346" y="13091"/>
                    <a:pt x="12408" y="13432"/>
                  </a:cubicBezTo>
                  <a:lnTo>
                    <a:pt x="10050" y="13432"/>
                  </a:lnTo>
                  <a:lnTo>
                    <a:pt x="10050" y="12502"/>
                  </a:lnTo>
                  <a:cubicBezTo>
                    <a:pt x="10112" y="12409"/>
                    <a:pt x="10206" y="12347"/>
                    <a:pt x="10299" y="12316"/>
                  </a:cubicBezTo>
                  <a:cubicBezTo>
                    <a:pt x="10516" y="12160"/>
                    <a:pt x="10795" y="12067"/>
                    <a:pt x="11105" y="12067"/>
                  </a:cubicBezTo>
                  <a:close/>
                  <a:moveTo>
                    <a:pt x="4870" y="1"/>
                  </a:moveTo>
                  <a:cubicBezTo>
                    <a:pt x="4777" y="1"/>
                    <a:pt x="4684" y="32"/>
                    <a:pt x="4653" y="125"/>
                  </a:cubicBezTo>
                  <a:cubicBezTo>
                    <a:pt x="4591" y="187"/>
                    <a:pt x="4591" y="249"/>
                    <a:pt x="4591" y="342"/>
                  </a:cubicBezTo>
                  <a:cubicBezTo>
                    <a:pt x="4684" y="621"/>
                    <a:pt x="4684" y="869"/>
                    <a:pt x="4622" y="1149"/>
                  </a:cubicBezTo>
                  <a:lnTo>
                    <a:pt x="279" y="1149"/>
                  </a:lnTo>
                  <a:cubicBezTo>
                    <a:pt x="124" y="1149"/>
                    <a:pt x="0" y="1273"/>
                    <a:pt x="0" y="1428"/>
                  </a:cubicBezTo>
                  <a:lnTo>
                    <a:pt x="0" y="13680"/>
                  </a:lnTo>
                  <a:cubicBezTo>
                    <a:pt x="0" y="13835"/>
                    <a:pt x="124" y="13960"/>
                    <a:pt x="279" y="13960"/>
                  </a:cubicBezTo>
                  <a:lnTo>
                    <a:pt x="13680" y="13960"/>
                  </a:lnTo>
                  <a:cubicBezTo>
                    <a:pt x="13742" y="13960"/>
                    <a:pt x="13835" y="13929"/>
                    <a:pt x="13866" y="13897"/>
                  </a:cubicBezTo>
                  <a:cubicBezTo>
                    <a:pt x="13928" y="13835"/>
                    <a:pt x="13959" y="13773"/>
                    <a:pt x="13959" y="13680"/>
                  </a:cubicBezTo>
                  <a:lnTo>
                    <a:pt x="13959" y="12409"/>
                  </a:lnTo>
                  <a:cubicBezTo>
                    <a:pt x="13959" y="12222"/>
                    <a:pt x="13819" y="12129"/>
                    <a:pt x="13680" y="12129"/>
                  </a:cubicBezTo>
                  <a:cubicBezTo>
                    <a:pt x="13540" y="12129"/>
                    <a:pt x="13401" y="12222"/>
                    <a:pt x="13401" y="12409"/>
                  </a:cubicBezTo>
                  <a:lnTo>
                    <a:pt x="13401" y="13401"/>
                  </a:lnTo>
                  <a:lnTo>
                    <a:pt x="12935" y="13401"/>
                  </a:lnTo>
                  <a:cubicBezTo>
                    <a:pt x="12873" y="12905"/>
                    <a:pt x="12656" y="12471"/>
                    <a:pt x="12346" y="12129"/>
                  </a:cubicBezTo>
                  <a:cubicBezTo>
                    <a:pt x="12191" y="11974"/>
                    <a:pt x="12036" y="11819"/>
                    <a:pt x="11850" y="11695"/>
                  </a:cubicBezTo>
                  <a:cubicBezTo>
                    <a:pt x="11850" y="11199"/>
                    <a:pt x="11787" y="10734"/>
                    <a:pt x="11632" y="10268"/>
                  </a:cubicBezTo>
                  <a:cubicBezTo>
                    <a:pt x="11539" y="9927"/>
                    <a:pt x="11384" y="9586"/>
                    <a:pt x="11167" y="9276"/>
                  </a:cubicBezTo>
                  <a:lnTo>
                    <a:pt x="11043" y="9152"/>
                  </a:lnTo>
                  <a:lnTo>
                    <a:pt x="11539" y="9152"/>
                  </a:lnTo>
                  <a:cubicBezTo>
                    <a:pt x="12067" y="9152"/>
                    <a:pt x="12594" y="9089"/>
                    <a:pt x="13090" y="8903"/>
                  </a:cubicBezTo>
                  <a:cubicBezTo>
                    <a:pt x="13214" y="8872"/>
                    <a:pt x="13307" y="8810"/>
                    <a:pt x="13432" y="8717"/>
                  </a:cubicBezTo>
                  <a:lnTo>
                    <a:pt x="13432" y="9958"/>
                  </a:lnTo>
                  <a:cubicBezTo>
                    <a:pt x="13432" y="10129"/>
                    <a:pt x="13563" y="10214"/>
                    <a:pt x="13695" y="10214"/>
                  </a:cubicBezTo>
                  <a:cubicBezTo>
                    <a:pt x="13827" y="10214"/>
                    <a:pt x="13959" y="10129"/>
                    <a:pt x="13959" y="9958"/>
                  </a:cubicBezTo>
                  <a:lnTo>
                    <a:pt x="13959" y="1428"/>
                  </a:lnTo>
                  <a:cubicBezTo>
                    <a:pt x="13959" y="1335"/>
                    <a:pt x="13928" y="1273"/>
                    <a:pt x="13897" y="1211"/>
                  </a:cubicBezTo>
                  <a:lnTo>
                    <a:pt x="13866" y="1242"/>
                  </a:lnTo>
                  <a:cubicBezTo>
                    <a:pt x="13835" y="1180"/>
                    <a:pt x="13742" y="1149"/>
                    <a:pt x="13680" y="1149"/>
                  </a:cubicBezTo>
                  <a:lnTo>
                    <a:pt x="9337" y="1149"/>
                  </a:lnTo>
                  <a:cubicBezTo>
                    <a:pt x="9275" y="869"/>
                    <a:pt x="9275" y="621"/>
                    <a:pt x="9368" y="342"/>
                  </a:cubicBezTo>
                  <a:cubicBezTo>
                    <a:pt x="9399" y="187"/>
                    <a:pt x="9275" y="1"/>
                    <a:pt x="908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40"/>
            <p:cNvSpPr/>
            <p:nvPr/>
          </p:nvSpPr>
          <p:spPr>
            <a:xfrm>
              <a:off x="4070010" y="2557547"/>
              <a:ext cx="190081" cy="193239"/>
            </a:xfrm>
            <a:custGeom>
              <a:avLst/>
              <a:gdLst/>
              <a:ahLst/>
              <a:cxnLst/>
              <a:rect l="l" t="t" r="r" b="b"/>
              <a:pathLst>
                <a:path w="7042" h="7159" extrusionOk="0">
                  <a:moveTo>
                    <a:pt x="3537" y="551"/>
                  </a:moveTo>
                  <a:cubicBezTo>
                    <a:pt x="3754" y="551"/>
                    <a:pt x="3971" y="613"/>
                    <a:pt x="4188" y="737"/>
                  </a:cubicBezTo>
                  <a:cubicBezTo>
                    <a:pt x="4467" y="955"/>
                    <a:pt x="4777" y="1048"/>
                    <a:pt x="5150" y="1048"/>
                  </a:cubicBezTo>
                  <a:cubicBezTo>
                    <a:pt x="5398" y="1048"/>
                    <a:pt x="5646" y="986"/>
                    <a:pt x="5863" y="892"/>
                  </a:cubicBezTo>
                  <a:cubicBezTo>
                    <a:pt x="6297" y="1451"/>
                    <a:pt x="6514" y="2133"/>
                    <a:pt x="6514" y="2816"/>
                  </a:cubicBezTo>
                  <a:cubicBezTo>
                    <a:pt x="6514" y="3529"/>
                    <a:pt x="5987" y="4367"/>
                    <a:pt x="4963" y="5359"/>
                  </a:cubicBezTo>
                  <a:cubicBezTo>
                    <a:pt x="4498" y="5794"/>
                    <a:pt x="4033" y="6197"/>
                    <a:pt x="3537" y="6569"/>
                  </a:cubicBezTo>
                  <a:cubicBezTo>
                    <a:pt x="3040" y="6197"/>
                    <a:pt x="2544" y="5825"/>
                    <a:pt x="2110" y="5390"/>
                  </a:cubicBezTo>
                  <a:cubicBezTo>
                    <a:pt x="1086" y="4429"/>
                    <a:pt x="559" y="3560"/>
                    <a:pt x="559" y="2878"/>
                  </a:cubicBezTo>
                  <a:cubicBezTo>
                    <a:pt x="528" y="2164"/>
                    <a:pt x="776" y="1482"/>
                    <a:pt x="1179" y="924"/>
                  </a:cubicBezTo>
                  <a:cubicBezTo>
                    <a:pt x="1396" y="1048"/>
                    <a:pt x="1644" y="1110"/>
                    <a:pt x="1923" y="1110"/>
                  </a:cubicBezTo>
                  <a:cubicBezTo>
                    <a:pt x="2265" y="1079"/>
                    <a:pt x="2575" y="986"/>
                    <a:pt x="2885" y="799"/>
                  </a:cubicBezTo>
                  <a:lnTo>
                    <a:pt x="2885" y="768"/>
                  </a:lnTo>
                  <a:cubicBezTo>
                    <a:pt x="3071" y="613"/>
                    <a:pt x="3288" y="551"/>
                    <a:pt x="3537" y="551"/>
                  </a:cubicBezTo>
                  <a:close/>
                  <a:moveTo>
                    <a:pt x="3521" y="1"/>
                  </a:moveTo>
                  <a:cubicBezTo>
                    <a:pt x="3180" y="1"/>
                    <a:pt x="2839" y="101"/>
                    <a:pt x="2544" y="303"/>
                  </a:cubicBezTo>
                  <a:cubicBezTo>
                    <a:pt x="2358" y="427"/>
                    <a:pt x="2141" y="520"/>
                    <a:pt x="1892" y="520"/>
                  </a:cubicBezTo>
                  <a:cubicBezTo>
                    <a:pt x="1675" y="520"/>
                    <a:pt x="1458" y="427"/>
                    <a:pt x="1272" y="303"/>
                  </a:cubicBezTo>
                  <a:cubicBezTo>
                    <a:pt x="1221" y="277"/>
                    <a:pt x="1164" y="262"/>
                    <a:pt x="1109" y="262"/>
                  </a:cubicBezTo>
                  <a:cubicBezTo>
                    <a:pt x="1030" y="262"/>
                    <a:pt x="954" y="292"/>
                    <a:pt x="900" y="365"/>
                  </a:cubicBezTo>
                  <a:lnTo>
                    <a:pt x="931" y="365"/>
                  </a:lnTo>
                  <a:cubicBezTo>
                    <a:pt x="342" y="1048"/>
                    <a:pt x="0" y="1916"/>
                    <a:pt x="0" y="2847"/>
                  </a:cubicBezTo>
                  <a:cubicBezTo>
                    <a:pt x="0" y="4832"/>
                    <a:pt x="3226" y="7003"/>
                    <a:pt x="3381" y="7096"/>
                  </a:cubicBezTo>
                  <a:cubicBezTo>
                    <a:pt x="3412" y="7127"/>
                    <a:pt x="3474" y="7127"/>
                    <a:pt x="3505" y="7158"/>
                  </a:cubicBezTo>
                  <a:cubicBezTo>
                    <a:pt x="3568" y="7158"/>
                    <a:pt x="3630" y="7127"/>
                    <a:pt x="3661" y="7096"/>
                  </a:cubicBezTo>
                  <a:cubicBezTo>
                    <a:pt x="3816" y="7003"/>
                    <a:pt x="7042" y="4832"/>
                    <a:pt x="7042" y="2847"/>
                  </a:cubicBezTo>
                  <a:cubicBezTo>
                    <a:pt x="7042" y="1916"/>
                    <a:pt x="6731" y="1048"/>
                    <a:pt x="6142" y="365"/>
                  </a:cubicBezTo>
                  <a:cubicBezTo>
                    <a:pt x="6088" y="292"/>
                    <a:pt x="6012" y="262"/>
                    <a:pt x="5933" y="262"/>
                  </a:cubicBezTo>
                  <a:cubicBezTo>
                    <a:pt x="5878" y="262"/>
                    <a:pt x="5821" y="277"/>
                    <a:pt x="5770" y="303"/>
                  </a:cubicBezTo>
                  <a:cubicBezTo>
                    <a:pt x="5584" y="443"/>
                    <a:pt x="5359" y="513"/>
                    <a:pt x="5134" y="513"/>
                  </a:cubicBezTo>
                  <a:cubicBezTo>
                    <a:pt x="4909" y="513"/>
                    <a:pt x="4684" y="443"/>
                    <a:pt x="4498" y="303"/>
                  </a:cubicBezTo>
                  <a:cubicBezTo>
                    <a:pt x="4203" y="101"/>
                    <a:pt x="3862" y="1"/>
                    <a:pt x="3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84" name="Google Shape;384;p40"/>
          <p:cNvSpPr/>
          <p:nvPr/>
        </p:nvSpPr>
        <p:spPr>
          <a:xfrm>
            <a:off x="683168" y="1185622"/>
            <a:ext cx="647400" cy="647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40"/>
          <p:cNvSpPr/>
          <p:nvPr/>
        </p:nvSpPr>
        <p:spPr>
          <a:xfrm>
            <a:off x="4959826" y="1197687"/>
            <a:ext cx="647400" cy="647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40"/>
          <p:cNvSpPr/>
          <p:nvPr/>
        </p:nvSpPr>
        <p:spPr>
          <a:xfrm>
            <a:off x="685708" y="2996792"/>
            <a:ext cx="647400" cy="647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40"/>
          <p:cNvSpPr/>
          <p:nvPr/>
        </p:nvSpPr>
        <p:spPr>
          <a:xfrm>
            <a:off x="5070316" y="2925672"/>
            <a:ext cx="647400" cy="6474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88" name="Google Shape;388;p40"/>
          <p:cNvGrpSpPr/>
          <p:nvPr/>
        </p:nvGrpSpPr>
        <p:grpSpPr>
          <a:xfrm>
            <a:off x="5219944" y="3075162"/>
            <a:ext cx="348212" cy="348611"/>
            <a:chOff x="720861" y="3067246"/>
            <a:chExt cx="377220" cy="377652"/>
          </a:xfrm>
        </p:grpSpPr>
        <p:sp>
          <p:nvSpPr>
            <p:cNvPr id="389" name="Google Shape;389;p40"/>
            <p:cNvSpPr/>
            <p:nvPr/>
          </p:nvSpPr>
          <p:spPr>
            <a:xfrm>
              <a:off x="1080887" y="3309234"/>
              <a:ext cx="16762" cy="14252"/>
            </a:xfrm>
            <a:custGeom>
              <a:avLst/>
              <a:gdLst/>
              <a:ahLst/>
              <a:cxnLst/>
              <a:rect l="l" t="t" r="r" b="b"/>
              <a:pathLst>
                <a:path w="621" h="528" extrusionOk="0">
                  <a:moveTo>
                    <a:pt x="342" y="0"/>
                  </a:moveTo>
                  <a:cubicBezTo>
                    <a:pt x="0" y="0"/>
                    <a:pt x="0" y="528"/>
                    <a:pt x="342" y="528"/>
                  </a:cubicBezTo>
                  <a:cubicBezTo>
                    <a:pt x="497" y="528"/>
                    <a:pt x="621" y="403"/>
                    <a:pt x="621" y="248"/>
                  </a:cubicBezTo>
                  <a:cubicBezTo>
                    <a:pt x="621" y="124"/>
                    <a:pt x="497" y="0"/>
                    <a:pt x="3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40"/>
            <p:cNvSpPr/>
            <p:nvPr/>
          </p:nvSpPr>
          <p:spPr>
            <a:xfrm>
              <a:off x="720861" y="3067246"/>
              <a:ext cx="377220" cy="377652"/>
            </a:xfrm>
            <a:custGeom>
              <a:avLst/>
              <a:gdLst/>
              <a:ahLst/>
              <a:cxnLst/>
              <a:rect l="l" t="t" r="r" b="b"/>
              <a:pathLst>
                <a:path w="13975" h="13991" extrusionOk="0">
                  <a:moveTo>
                    <a:pt x="2606" y="590"/>
                  </a:moveTo>
                  <a:lnTo>
                    <a:pt x="2606" y="1117"/>
                  </a:lnTo>
                  <a:lnTo>
                    <a:pt x="1644" y="1117"/>
                  </a:lnTo>
                  <a:lnTo>
                    <a:pt x="1644" y="590"/>
                  </a:lnTo>
                  <a:close/>
                  <a:moveTo>
                    <a:pt x="4870" y="559"/>
                  </a:moveTo>
                  <a:lnTo>
                    <a:pt x="4870" y="1117"/>
                  </a:lnTo>
                  <a:lnTo>
                    <a:pt x="4250" y="1117"/>
                  </a:lnTo>
                  <a:lnTo>
                    <a:pt x="4250" y="559"/>
                  </a:lnTo>
                  <a:close/>
                  <a:moveTo>
                    <a:pt x="7476" y="559"/>
                  </a:moveTo>
                  <a:lnTo>
                    <a:pt x="7476" y="1117"/>
                  </a:lnTo>
                  <a:lnTo>
                    <a:pt x="6514" y="1117"/>
                  </a:lnTo>
                  <a:lnTo>
                    <a:pt x="6514" y="559"/>
                  </a:lnTo>
                  <a:close/>
                  <a:moveTo>
                    <a:pt x="9740" y="590"/>
                  </a:moveTo>
                  <a:lnTo>
                    <a:pt x="9740" y="1117"/>
                  </a:lnTo>
                  <a:lnTo>
                    <a:pt x="9089" y="1117"/>
                  </a:lnTo>
                  <a:lnTo>
                    <a:pt x="9089" y="590"/>
                  </a:lnTo>
                  <a:close/>
                  <a:moveTo>
                    <a:pt x="12315" y="590"/>
                  </a:moveTo>
                  <a:lnTo>
                    <a:pt x="12315" y="1117"/>
                  </a:lnTo>
                  <a:lnTo>
                    <a:pt x="11384" y="1117"/>
                  </a:lnTo>
                  <a:lnTo>
                    <a:pt x="11384" y="590"/>
                  </a:lnTo>
                  <a:close/>
                  <a:moveTo>
                    <a:pt x="4870" y="1676"/>
                  </a:moveTo>
                  <a:lnTo>
                    <a:pt x="4870" y="2110"/>
                  </a:lnTo>
                  <a:cubicBezTo>
                    <a:pt x="4870" y="2668"/>
                    <a:pt x="5087" y="3227"/>
                    <a:pt x="5490" y="3630"/>
                  </a:cubicBezTo>
                  <a:lnTo>
                    <a:pt x="5490" y="3661"/>
                  </a:lnTo>
                  <a:cubicBezTo>
                    <a:pt x="5087" y="4064"/>
                    <a:pt x="4870" y="4623"/>
                    <a:pt x="4870" y="5181"/>
                  </a:cubicBezTo>
                  <a:lnTo>
                    <a:pt x="4870" y="5243"/>
                  </a:lnTo>
                  <a:lnTo>
                    <a:pt x="4219" y="5243"/>
                  </a:lnTo>
                  <a:lnTo>
                    <a:pt x="4219" y="5181"/>
                  </a:lnTo>
                  <a:cubicBezTo>
                    <a:pt x="4219" y="4623"/>
                    <a:pt x="4001" y="4064"/>
                    <a:pt x="3598" y="3661"/>
                  </a:cubicBezTo>
                  <a:lnTo>
                    <a:pt x="3598" y="3630"/>
                  </a:lnTo>
                  <a:lnTo>
                    <a:pt x="3629" y="3630"/>
                  </a:lnTo>
                  <a:cubicBezTo>
                    <a:pt x="3815" y="3444"/>
                    <a:pt x="3970" y="3196"/>
                    <a:pt x="4095" y="2948"/>
                  </a:cubicBezTo>
                  <a:cubicBezTo>
                    <a:pt x="4188" y="2668"/>
                    <a:pt x="4250" y="2389"/>
                    <a:pt x="4250" y="2110"/>
                  </a:cubicBezTo>
                  <a:lnTo>
                    <a:pt x="4250" y="1676"/>
                  </a:lnTo>
                  <a:close/>
                  <a:moveTo>
                    <a:pt x="7476" y="1676"/>
                  </a:moveTo>
                  <a:lnTo>
                    <a:pt x="7476" y="2544"/>
                  </a:lnTo>
                  <a:cubicBezTo>
                    <a:pt x="7476" y="3010"/>
                    <a:pt x="7631" y="3444"/>
                    <a:pt x="7910" y="3816"/>
                  </a:cubicBezTo>
                  <a:cubicBezTo>
                    <a:pt x="7910" y="3816"/>
                    <a:pt x="8034" y="4002"/>
                    <a:pt x="8096" y="4064"/>
                  </a:cubicBezTo>
                  <a:cubicBezTo>
                    <a:pt x="8406" y="4374"/>
                    <a:pt x="8561" y="4778"/>
                    <a:pt x="8561" y="5212"/>
                  </a:cubicBezTo>
                  <a:lnTo>
                    <a:pt x="8561" y="5274"/>
                  </a:lnTo>
                  <a:lnTo>
                    <a:pt x="5428" y="5274"/>
                  </a:lnTo>
                  <a:lnTo>
                    <a:pt x="5428" y="5212"/>
                  </a:lnTo>
                  <a:cubicBezTo>
                    <a:pt x="5428" y="4778"/>
                    <a:pt x="5583" y="4374"/>
                    <a:pt x="5894" y="4064"/>
                  </a:cubicBezTo>
                  <a:cubicBezTo>
                    <a:pt x="5956" y="4002"/>
                    <a:pt x="6080" y="3847"/>
                    <a:pt x="6080" y="3847"/>
                  </a:cubicBezTo>
                  <a:cubicBezTo>
                    <a:pt x="6359" y="3444"/>
                    <a:pt x="6514" y="3010"/>
                    <a:pt x="6514" y="2544"/>
                  </a:cubicBezTo>
                  <a:lnTo>
                    <a:pt x="6514" y="1676"/>
                  </a:lnTo>
                  <a:close/>
                  <a:moveTo>
                    <a:pt x="9740" y="1676"/>
                  </a:moveTo>
                  <a:lnTo>
                    <a:pt x="9740" y="2110"/>
                  </a:lnTo>
                  <a:cubicBezTo>
                    <a:pt x="9709" y="2699"/>
                    <a:pt x="9957" y="3258"/>
                    <a:pt x="10360" y="3661"/>
                  </a:cubicBezTo>
                  <a:cubicBezTo>
                    <a:pt x="9957" y="4064"/>
                    <a:pt x="9709" y="4623"/>
                    <a:pt x="9740" y="5212"/>
                  </a:cubicBezTo>
                  <a:lnTo>
                    <a:pt x="9740" y="5274"/>
                  </a:lnTo>
                  <a:lnTo>
                    <a:pt x="9089" y="5274"/>
                  </a:lnTo>
                  <a:lnTo>
                    <a:pt x="9089" y="5212"/>
                  </a:lnTo>
                  <a:cubicBezTo>
                    <a:pt x="9089" y="4623"/>
                    <a:pt x="8872" y="4064"/>
                    <a:pt x="8468" y="3661"/>
                  </a:cubicBezTo>
                  <a:cubicBezTo>
                    <a:pt x="8685" y="3444"/>
                    <a:pt x="8841" y="3196"/>
                    <a:pt x="8934" y="2948"/>
                  </a:cubicBezTo>
                  <a:cubicBezTo>
                    <a:pt x="9058" y="2699"/>
                    <a:pt x="9089" y="2420"/>
                    <a:pt x="9089" y="2110"/>
                  </a:cubicBezTo>
                  <a:lnTo>
                    <a:pt x="9089" y="1676"/>
                  </a:lnTo>
                  <a:close/>
                  <a:moveTo>
                    <a:pt x="12315" y="1676"/>
                  </a:moveTo>
                  <a:lnTo>
                    <a:pt x="12315" y="2513"/>
                  </a:lnTo>
                  <a:cubicBezTo>
                    <a:pt x="12315" y="3103"/>
                    <a:pt x="12532" y="3661"/>
                    <a:pt x="12935" y="4064"/>
                  </a:cubicBezTo>
                  <a:cubicBezTo>
                    <a:pt x="13059" y="4188"/>
                    <a:pt x="13183" y="4312"/>
                    <a:pt x="13276" y="4467"/>
                  </a:cubicBezTo>
                  <a:lnTo>
                    <a:pt x="11508" y="4467"/>
                  </a:lnTo>
                  <a:cubicBezTo>
                    <a:pt x="11415" y="4467"/>
                    <a:pt x="11353" y="4498"/>
                    <a:pt x="11291" y="4529"/>
                  </a:cubicBezTo>
                  <a:cubicBezTo>
                    <a:pt x="11260" y="4592"/>
                    <a:pt x="11229" y="4654"/>
                    <a:pt x="11229" y="4716"/>
                  </a:cubicBezTo>
                  <a:lnTo>
                    <a:pt x="11229" y="5274"/>
                  </a:lnTo>
                  <a:lnTo>
                    <a:pt x="10267" y="5274"/>
                  </a:lnTo>
                  <a:lnTo>
                    <a:pt x="10267" y="5212"/>
                  </a:lnTo>
                  <a:cubicBezTo>
                    <a:pt x="10267" y="4778"/>
                    <a:pt x="10454" y="4343"/>
                    <a:pt x="10733" y="4033"/>
                  </a:cubicBezTo>
                  <a:cubicBezTo>
                    <a:pt x="10826" y="3971"/>
                    <a:pt x="10950" y="3816"/>
                    <a:pt x="10950" y="3816"/>
                  </a:cubicBezTo>
                  <a:cubicBezTo>
                    <a:pt x="11229" y="3444"/>
                    <a:pt x="11384" y="2979"/>
                    <a:pt x="11384" y="2513"/>
                  </a:cubicBezTo>
                  <a:lnTo>
                    <a:pt x="11384" y="1676"/>
                  </a:lnTo>
                  <a:close/>
                  <a:moveTo>
                    <a:pt x="2606" y="1676"/>
                  </a:moveTo>
                  <a:lnTo>
                    <a:pt x="2606" y="2513"/>
                  </a:lnTo>
                  <a:cubicBezTo>
                    <a:pt x="2575" y="3103"/>
                    <a:pt x="2792" y="3661"/>
                    <a:pt x="3226" y="4064"/>
                  </a:cubicBezTo>
                  <a:cubicBezTo>
                    <a:pt x="3505" y="4374"/>
                    <a:pt x="3691" y="4809"/>
                    <a:pt x="3691" y="5243"/>
                  </a:cubicBezTo>
                  <a:lnTo>
                    <a:pt x="3691" y="5305"/>
                  </a:lnTo>
                  <a:lnTo>
                    <a:pt x="2730" y="5305"/>
                  </a:lnTo>
                  <a:lnTo>
                    <a:pt x="2730" y="4747"/>
                  </a:lnTo>
                  <a:cubicBezTo>
                    <a:pt x="2730" y="4592"/>
                    <a:pt x="2606" y="4467"/>
                    <a:pt x="2451" y="4467"/>
                  </a:cubicBezTo>
                  <a:lnTo>
                    <a:pt x="682" y="4467"/>
                  </a:lnTo>
                  <a:cubicBezTo>
                    <a:pt x="775" y="4312"/>
                    <a:pt x="900" y="4188"/>
                    <a:pt x="1024" y="4064"/>
                  </a:cubicBezTo>
                  <a:cubicBezTo>
                    <a:pt x="1427" y="3661"/>
                    <a:pt x="1644" y="3103"/>
                    <a:pt x="1644" y="2513"/>
                  </a:cubicBezTo>
                  <a:lnTo>
                    <a:pt x="1644" y="1676"/>
                  </a:lnTo>
                  <a:close/>
                  <a:moveTo>
                    <a:pt x="11260" y="5832"/>
                  </a:moveTo>
                  <a:lnTo>
                    <a:pt x="11260" y="8159"/>
                  </a:lnTo>
                  <a:lnTo>
                    <a:pt x="2730" y="8159"/>
                  </a:lnTo>
                  <a:lnTo>
                    <a:pt x="2730" y="5832"/>
                  </a:lnTo>
                  <a:close/>
                  <a:moveTo>
                    <a:pt x="11260" y="8686"/>
                  </a:moveTo>
                  <a:lnTo>
                    <a:pt x="11260" y="9213"/>
                  </a:lnTo>
                  <a:lnTo>
                    <a:pt x="2730" y="9213"/>
                  </a:lnTo>
                  <a:lnTo>
                    <a:pt x="2730" y="8686"/>
                  </a:lnTo>
                  <a:close/>
                  <a:moveTo>
                    <a:pt x="11260" y="9772"/>
                  </a:moveTo>
                  <a:lnTo>
                    <a:pt x="11260" y="11261"/>
                  </a:lnTo>
                  <a:lnTo>
                    <a:pt x="2730" y="11261"/>
                  </a:lnTo>
                  <a:lnTo>
                    <a:pt x="2730" y="9772"/>
                  </a:lnTo>
                  <a:close/>
                  <a:moveTo>
                    <a:pt x="11260" y="11819"/>
                  </a:moveTo>
                  <a:lnTo>
                    <a:pt x="11260" y="12377"/>
                  </a:lnTo>
                  <a:lnTo>
                    <a:pt x="2730" y="12377"/>
                  </a:lnTo>
                  <a:lnTo>
                    <a:pt x="2730" y="11819"/>
                  </a:lnTo>
                  <a:close/>
                  <a:moveTo>
                    <a:pt x="2171" y="4995"/>
                  </a:moveTo>
                  <a:lnTo>
                    <a:pt x="2171" y="13432"/>
                  </a:lnTo>
                  <a:lnTo>
                    <a:pt x="558" y="13432"/>
                  </a:lnTo>
                  <a:lnTo>
                    <a:pt x="558" y="4995"/>
                  </a:lnTo>
                  <a:close/>
                  <a:moveTo>
                    <a:pt x="11260" y="12905"/>
                  </a:moveTo>
                  <a:lnTo>
                    <a:pt x="11260" y="13463"/>
                  </a:lnTo>
                  <a:lnTo>
                    <a:pt x="2730" y="13463"/>
                  </a:lnTo>
                  <a:lnTo>
                    <a:pt x="2730" y="12905"/>
                  </a:lnTo>
                  <a:close/>
                  <a:moveTo>
                    <a:pt x="4250" y="1"/>
                  </a:moveTo>
                  <a:cubicBezTo>
                    <a:pt x="3939" y="1"/>
                    <a:pt x="3691" y="249"/>
                    <a:pt x="3691" y="559"/>
                  </a:cubicBezTo>
                  <a:lnTo>
                    <a:pt x="3691" y="2110"/>
                  </a:lnTo>
                  <a:cubicBezTo>
                    <a:pt x="3691" y="2327"/>
                    <a:pt x="3660" y="2544"/>
                    <a:pt x="3567" y="2730"/>
                  </a:cubicBezTo>
                  <a:cubicBezTo>
                    <a:pt x="3505" y="2885"/>
                    <a:pt x="3412" y="3041"/>
                    <a:pt x="3288" y="3196"/>
                  </a:cubicBezTo>
                  <a:cubicBezTo>
                    <a:pt x="3195" y="2979"/>
                    <a:pt x="3133" y="2761"/>
                    <a:pt x="3133" y="2513"/>
                  </a:cubicBezTo>
                  <a:lnTo>
                    <a:pt x="3133" y="559"/>
                  </a:lnTo>
                  <a:cubicBezTo>
                    <a:pt x="3133" y="280"/>
                    <a:pt x="2885" y="32"/>
                    <a:pt x="2606" y="32"/>
                  </a:cubicBezTo>
                  <a:lnTo>
                    <a:pt x="1644" y="32"/>
                  </a:lnTo>
                  <a:cubicBezTo>
                    <a:pt x="1334" y="32"/>
                    <a:pt x="1086" y="280"/>
                    <a:pt x="1086" y="559"/>
                  </a:cubicBezTo>
                  <a:lnTo>
                    <a:pt x="1086" y="2513"/>
                  </a:lnTo>
                  <a:cubicBezTo>
                    <a:pt x="1086" y="2948"/>
                    <a:pt x="931" y="3351"/>
                    <a:pt x="620" y="3661"/>
                  </a:cubicBezTo>
                  <a:cubicBezTo>
                    <a:pt x="341" y="3940"/>
                    <a:pt x="124" y="4281"/>
                    <a:pt x="0" y="4654"/>
                  </a:cubicBezTo>
                  <a:cubicBezTo>
                    <a:pt x="0" y="4685"/>
                    <a:pt x="0" y="4716"/>
                    <a:pt x="0" y="4747"/>
                  </a:cubicBezTo>
                  <a:lnTo>
                    <a:pt x="0" y="13711"/>
                  </a:lnTo>
                  <a:cubicBezTo>
                    <a:pt x="0" y="13866"/>
                    <a:pt x="124" y="13990"/>
                    <a:pt x="279" y="13990"/>
                  </a:cubicBezTo>
                  <a:lnTo>
                    <a:pt x="13680" y="13990"/>
                  </a:lnTo>
                  <a:cubicBezTo>
                    <a:pt x="13835" y="13990"/>
                    <a:pt x="13959" y="13866"/>
                    <a:pt x="13959" y="13711"/>
                  </a:cubicBezTo>
                  <a:lnTo>
                    <a:pt x="13959" y="10454"/>
                  </a:lnTo>
                  <a:cubicBezTo>
                    <a:pt x="13974" y="10299"/>
                    <a:pt x="13827" y="10222"/>
                    <a:pt x="13680" y="10222"/>
                  </a:cubicBezTo>
                  <a:cubicBezTo>
                    <a:pt x="13532" y="10222"/>
                    <a:pt x="13385" y="10299"/>
                    <a:pt x="13400" y="10454"/>
                  </a:cubicBezTo>
                  <a:lnTo>
                    <a:pt x="13400" y="13463"/>
                  </a:lnTo>
                  <a:lnTo>
                    <a:pt x="11787" y="13463"/>
                  </a:lnTo>
                  <a:lnTo>
                    <a:pt x="11787" y="4995"/>
                  </a:lnTo>
                  <a:lnTo>
                    <a:pt x="13400" y="4995"/>
                  </a:lnTo>
                  <a:lnTo>
                    <a:pt x="13400" y="8004"/>
                  </a:lnTo>
                  <a:cubicBezTo>
                    <a:pt x="13400" y="8159"/>
                    <a:pt x="13524" y="8283"/>
                    <a:pt x="13680" y="8283"/>
                  </a:cubicBezTo>
                  <a:cubicBezTo>
                    <a:pt x="13835" y="8283"/>
                    <a:pt x="13959" y="8159"/>
                    <a:pt x="13959" y="8004"/>
                  </a:cubicBezTo>
                  <a:lnTo>
                    <a:pt x="13959" y="4747"/>
                  </a:lnTo>
                  <a:lnTo>
                    <a:pt x="13959" y="4654"/>
                  </a:lnTo>
                  <a:cubicBezTo>
                    <a:pt x="13835" y="4281"/>
                    <a:pt x="13617" y="3940"/>
                    <a:pt x="13338" y="3692"/>
                  </a:cubicBezTo>
                  <a:cubicBezTo>
                    <a:pt x="13028" y="3351"/>
                    <a:pt x="12873" y="2948"/>
                    <a:pt x="12873" y="2513"/>
                  </a:cubicBezTo>
                  <a:lnTo>
                    <a:pt x="12873" y="590"/>
                  </a:lnTo>
                  <a:cubicBezTo>
                    <a:pt x="12873" y="280"/>
                    <a:pt x="12625" y="32"/>
                    <a:pt x="12315" y="32"/>
                  </a:cubicBezTo>
                  <a:lnTo>
                    <a:pt x="11384" y="32"/>
                  </a:lnTo>
                  <a:cubicBezTo>
                    <a:pt x="11074" y="32"/>
                    <a:pt x="10826" y="280"/>
                    <a:pt x="10826" y="590"/>
                  </a:cubicBezTo>
                  <a:lnTo>
                    <a:pt x="10826" y="2513"/>
                  </a:lnTo>
                  <a:cubicBezTo>
                    <a:pt x="10826" y="2730"/>
                    <a:pt x="10764" y="2979"/>
                    <a:pt x="10671" y="3196"/>
                  </a:cubicBezTo>
                  <a:cubicBezTo>
                    <a:pt x="10422" y="2885"/>
                    <a:pt x="10267" y="2513"/>
                    <a:pt x="10267" y="2110"/>
                  </a:cubicBezTo>
                  <a:lnTo>
                    <a:pt x="10267" y="559"/>
                  </a:lnTo>
                  <a:cubicBezTo>
                    <a:pt x="10267" y="249"/>
                    <a:pt x="10019" y="1"/>
                    <a:pt x="9740" y="1"/>
                  </a:cubicBezTo>
                  <a:lnTo>
                    <a:pt x="9089" y="1"/>
                  </a:lnTo>
                  <a:cubicBezTo>
                    <a:pt x="8809" y="1"/>
                    <a:pt x="8561" y="249"/>
                    <a:pt x="8561" y="559"/>
                  </a:cubicBezTo>
                  <a:lnTo>
                    <a:pt x="8561" y="2110"/>
                  </a:lnTo>
                  <a:cubicBezTo>
                    <a:pt x="8561" y="2513"/>
                    <a:pt x="8437" y="2885"/>
                    <a:pt x="8158" y="3196"/>
                  </a:cubicBezTo>
                  <a:cubicBezTo>
                    <a:pt x="8065" y="2979"/>
                    <a:pt x="8034" y="2730"/>
                    <a:pt x="8034" y="2513"/>
                  </a:cubicBezTo>
                  <a:lnTo>
                    <a:pt x="8034" y="590"/>
                  </a:lnTo>
                  <a:cubicBezTo>
                    <a:pt x="8034" y="280"/>
                    <a:pt x="7786" y="32"/>
                    <a:pt x="7476" y="32"/>
                  </a:cubicBezTo>
                  <a:lnTo>
                    <a:pt x="6514" y="32"/>
                  </a:lnTo>
                  <a:cubicBezTo>
                    <a:pt x="6204" y="32"/>
                    <a:pt x="5956" y="280"/>
                    <a:pt x="5956" y="590"/>
                  </a:cubicBezTo>
                  <a:lnTo>
                    <a:pt x="5956" y="2513"/>
                  </a:lnTo>
                  <a:cubicBezTo>
                    <a:pt x="5956" y="2730"/>
                    <a:pt x="5894" y="2979"/>
                    <a:pt x="5801" y="3196"/>
                  </a:cubicBezTo>
                  <a:cubicBezTo>
                    <a:pt x="5552" y="2885"/>
                    <a:pt x="5397" y="2513"/>
                    <a:pt x="5397" y="2110"/>
                  </a:cubicBezTo>
                  <a:lnTo>
                    <a:pt x="5397" y="559"/>
                  </a:lnTo>
                  <a:cubicBezTo>
                    <a:pt x="5397" y="249"/>
                    <a:pt x="5149" y="1"/>
                    <a:pt x="4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40"/>
            <p:cNvSpPr/>
            <p:nvPr/>
          </p:nvSpPr>
          <p:spPr>
            <a:xfrm>
              <a:off x="1050737" y="3235544"/>
              <a:ext cx="17626" cy="14819"/>
            </a:xfrm>
            <a:custGeom>
              <a:avLst/>
              <a:gdLst/>
              <a:ahLst/>
              <a:cxnLst/>
              <a:rect l="l" t="t" r="r" b="b"/>
              <a:pathLst>
                <a:path w="653" h="549" extrusionOk="0">
                  <a:moveTo>
                    <a:pt x="373" y="1"/>
                  </a:moveTo>
                  <a:cubicBezTo>
                    <a:pt x="125" y="1"/>
                    <a:pt x="1" y="280"/>
                    <a:pt x="187" y="466"/>
                  </a:cubicBezTo>
                  <a:cubicBezTo>
                    <a:pt x="235" y="524"/>
                    <a:pt x="299" y="549"/>
                    <a:pt x="364" y="549"/>
                  </a:cubicBezTo>
                  <a:cubicBezTo>
                    <a:pt x="506" y="549"/>
                    <a:pt x="652" y="429"/>
                    <a:pt x="652" y="280"/>
                  </a:cubicBezTo>
                  <a:cubicBezTo>
                    <a:pt x="652" y="125"/>
                    <a:pt x="528" y="1"/>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40"/>
            <p:cNvSpPr/>
            <p:nvPr/>
          </p:nvSpPr>
          <p:spPr>
            <a:xfrm>
              <a:off x="1052842" y="3383328"/>
              <a:ext cx="15926" cy="12579"/>
            </a:xfrm>
            <a:custGeom>
              <a:avLst/>
              <a:gdLst/>
              <a:ahLst/>
              <a:cxnLst/>
              <a:rect l="l" t="t" r="r" b="b"/>
              <a:pathLst>
                <a:path w="590" h="466" extrusionOk="0">
                  <a:moveTo>
                    <a:pt x="295" y="0"/>
                  </a:moveTo>
                  <a:cubicBezTo>
                    <a:pt x="163" y="0"/>
                    <a:pt x="31" y="78"/>
                    <a:pt x="16" y="233"/>
                  </a:cubicBezTo>
                  <a:cubicBezTo>
                    <a:pt x="0" y="388"/>
                    <a:pt x="148" y="466"/>
                    <a:pt x="295" y="466"/>
                  </a:cubicBezTo>
                  <a:cubicBezTo>
                    <a:pt x="442" y="466"/>
                    <a:pt x="590" y="388"/>
                    <a:pt x="574" y="233"/>
                  </a:cubicBezTo>
                  <a:cubicBezTo>
                    <a:pt x="559" y="78"/>
                    <a:pt x="427" y="0"/>
                    <a:pt x="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40"/>
            <p:cNvSpPr/>
            <p:nvPr/>
          </p:nvSpPr>
          <p:spPr>
            <a:xfrm>
              <a:off x="747881" y="3382842"/>
              <a:ext cx="17383" cy="14495"/>
            </a:xfrm>
            <a:custGeom>
              <a:avLst/>
              <a:gdLst/>
              <a:ahLst/>
              <a:cxnLst/>
              <a:rect l="l" t="t" r="r" b="b"/>
              <a:pathLst>
                <a:path w="644" h="537" extrusionOk="0">
                  <a:moveTo>
                    <a:pt x="330" y="1"/>
                  </a:moveTo>
                  <a:cubicBezTo>
                    <a:pt x="105" y="1"/>
                    <a:pt x="0" y="291"/>
                    <a:pt x="178" y="468"/>
                  </a:cubicBezTo>
                  <a:cubicBezTo>
                    <a:pt x="225" y="515"/>
                    <a:pt x="286" y="537"/>
                    <a:pt x="349" y="537"/>
                  </a:cubicBezTo>
                  <a:cubicBezTo>
                    <a:pt x="492" y="537"/>
                    <a:pt x="643" y="424"/>
                    <a:pt x="643" y="251"/>
                  </a:cubicBezTo>
                  <a:cubicBezTo>
                    <a:pt x="643" y="96"/>
                    <a:pt x="519" y="3"/>
                    <a:pt x="364" y="3"/>
                  </a:cubicBezTo>
                  <a:cubicBezTo>
                    <a:pt x="352" y="1"/>
                    <a:pt x="341" y="1"/>
                    <a:pt x="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40"/>
            <p:cNvSpPr/>
            <p:nvPr/>
          </p:nvSpPr>
          <p:spPr>
            <a:xfrm>
              <a:off x="747638" y="3235544"/>
              <a:ext cx="17626" cy="14819"/>
            </a:xfrm>
            <a:custGeom>
              <a:avLst/>
              <a:gdLst/>
              <a:ahLst/>
              <a:cxnLst/>
              <a:rect l="l" t="t" r="r" b="b"/>
              <a:pathLst>
                <a:path w="653" h="549" extrusionOk="0">
                  <a:moveTo>
                    <a:pt x="373" y="1"/>
                  </a:moveTo>
                  <a:cubicBezTo>
                    <a:pt x="125" y="1"/>
                    <a:pt x="1" y="280"/>
                    <a:pt x="187" y="466"/>
                  </a:cubicBezTo>
                  <a:cubicBezTo>
                    <a:pt x="235" y="524"/>
                    <a:pt x="299" y="549"/>
                    <a:pt x="364" y="549"/>
                  </a:cubicBezTo>
                  <a:cubicBezTo>
                    <a:pt x="506" y="549"/>
                    <a:pt x="652" y="429"/>
                    <a:pt x="652" y="280"/>
                  </a:cubicBezTo>
                  <a:cubicBezTo>
                    <a:pt x="652" y="125"/>
                    <a:pt x="528" y="1"/>
                    <a:pt x="3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 name="Google Shape;395;p40"/>
          <p:cNvGrpSpPr/>
          <p:nvPr/>
        </p:nvGrpSpPr>
        <p:grpSpPr>
          <a:xfrm>
            <a:off x="827233" y="3146664"/>
            <a:ext cx="347838" cy="347838"/>
            <a:chOff x="1534685" y="3068083"/>
            <a:chExt cx="376815" cy="376815"/>
          </a:xfrm>
        </p:grpSpPr>
        <p:sp>
          <p:nvSpPr>
            <p:cNvPr id="396" name="Google Shape;396;p40"/>
            <p:cNvSpPr/>
            <p:nvPr/>
          </p:nvSpPr>
          <p:spPr>
            <a:xfrm>
              <a:off x="1534685" y="3068083"/>
              <a:ext cx="376815" cy="376815"/>
            </a:xfrm>
            <a:custGeom>
              <a:avLst/>
              <a:gdLst/>
              <a:ahLst/>
              <a:cxnLst/>
              <a:rect l="l" t="t" r="r" b="b"/>
              <a:pathLst>
                <a:path w="13960" h="13960" extrusionOk="0">
                  <a:moveTo>
                    <a:pt x="280" y="1"/>
                  </a:moveTo>
                  <a:cubicBezTo>
                    <a:pt x="218" y="1"/>
                    <a:pt x="125" y="32"/>
                    <a:pt x="94" y="94"/>
                  </a:cubicBezTo>
                  <a:cubicBezTo>
                    <a:pt x="32" y="125"/>
                    <a:pt x="1" y="218"/>
                    <a:pt x="1" y="280"/>
                  </a:cubicBezTo>
                  <a:lnTo>
                    <a:pt x="1" y="13680"/>
                  </a:lnTo>
                  <a:cubicBezTo>
                    <a:pt x="1" y="13773"/>
                    <a:pt x="32" y="13835"/>
                    <a:pt x="94" y="13897"/>
                  </a:cubicBezTo>
                  <a:cubicBezTo>
                    <a:pt x="125" y="13928"/>
                    <a:pt x="218" y="13959"/>
                    <a:pt x="280" y="13959"/>
                  </a:cubicBezTo>
                  <a:lnTo>
                    <a:pt x="13680" y="13959"/>
                  </a:lnTo>
                  <a:cubicBezTo>
                    <a:pt x="13835" y="13959"/>
                    <a:pt x="13959" y="13835"/>
                    <a:pt x="13959" y="13680"/>
                  </a:cubicBezTo>
                  <a:lnTo>
                    <a:pt x="13959" y="11199"/>
                  </a:lnTo>
                  <a:cubicBezTo>
                    <a:pt x="13944" y="11044"/>
                    <a:pt x="13820" y="10966"/>
                    <a:pt x="13696" y="10966"/>
                  </a:cubicBezTo>
                  <a:cubicBezTo>
                    <a:pt x="13572" y="10966"/>
                    <a:pt x="13448" y="11044"/>
                    <a:pt x="13432" y="11199"/>
                  </a:cubicBezTo>
                  <a:lnTo>
                    <a:pt x="13432" y="13432"/>
                  </a:lnTo>
                  <a:lnTo>
                    <a:pt x="559" y="13432"/>
                  </a:lnTo>
                  <a:lnTo>
                    <a:pt x="559" y="559"/>
                  </a:lnTo>
                  <a:lnTo>
                    <a:pt x="13432" y="559"/>
                  </a:lnTo>
                  <a:lnTo>
                    <a:pt x="13432" y="8748"/>
                  </a:lnTo>
                  <a:cubicBezTo>
                    <a:pt x="13448" y="8919"/>
                    <a:pt x="13572" y="9004"/>
                    <a:pt x="13696" y="9004"/>
                  </a:cubicBezTo>
                  <a:cubicBezTo>
                    <a:pt x="13820" y="9004"/>
                    <a:pt x="13944" y="8919"/>
                    <a:pt x="13959" y="8748"/>
                  </a:cubicBezTo>
                  <a:lnTo>
                    <a:pt x="13959" y="280"/>
                  </a:lnTo>
                  <a:cubicBezTo>
                    <a:pt x="13959" y="218"/>
                    <a:pt x="13928" y="125"/>
                    <a:pt x="13897" y="94"/>
                  </a:cubicBezTo>
                  <a:cubicBezTo>
                    <a:pt x="13835" y="32"/>
                    <a:pt x="13773" y="1"/>
                    <a:pt x="136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40"/>
            <p:cNvSpPr/>
            <p:nvPr/>
          </p:nvSpPr>
          <p:spPr>
            <a:xfrm>
              <a:off x="1893901" y="3330153"/>
              <a:ext cx="17599" cy="15008"/>
            </a:xfrm>
            <a:custGeom>
              <a:avLst/>
              <a:gdLst/>
              <a:ahLst/>
              <a:cxnLst/>
              <a:rect l="l" t="t" r="r" b="b"/>
              <a:pathLst>
                <a:path w="652" h="556" extrusionOk="0">
                  <a:moveTo>
                    <a:pt x="372" y="1"/>
                  </a:moveTo>
                  <a:cubicBezTo>
                    <a:pt x="124" y="1"/>
                    <a:pt x="0" y="311"/>
                    <a:pt x="186" y="466"/>
                  </a:cubicBezTo>
                  <a:cubicBezTo>
                    <a:pt x="248" y="528"/>
                    <a:pt x="321" y="556"/>
                    <a:pt x="390" y="556"/>
                  </a:cubicBezTo>
                  <a:cubicBezTo>
                    <a:pt x="527" y="556"/>
                    <a:pt x="651" y="445"/>
                    <a:pt x="651" y="280"/>
                  </a:cubicBezTo>
                  <a:cubicBezTo>
                    <a:pt x="651" y="125"/>
                    <a:pt x="527" y="1"/>
                    <a:pt x="3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40"/>
            <p:cNvSpPr/>
            <p:nvPr/>
          </p:nvSpPr>
          <p:spPr>
            <a:xfrm>
              <a:off x="1563999" y="3097397"/>
              <a:ext cx="318188" cy="318188"/>
            </a:xfrm>
            <a:custGeom>
              <a:avLst/>
              <a:gdLst/>
              <a:ahLst/>
              <a:cxnLst/>
              <a:rect l="l" t="t" r="r" b="b"/>
              <a:pathLst>
                <a:path w="11788" h="11788" extrusionOk="0">
                  <a:moveTo>
                    <a:pt x="3009" y="559"/>
                  </a:moveTo>
                  <a:cubicBezTo>
                    <a:pt x="3971" y="559"/>
                    <a:pt x="4467" y="1737"/>
                    <a:pt x="3785" y="2420"/>
                  </a:cubicBezTo>
                  <a:cubicBezTo>
                    <a:pt x="3566" y="2639"/>
                    <a:pt x="3296" y="2736"/>
                    <a:pt x="3031" y="2736"/>
                  </a:cubicBezTo>
                  <a:cubicBezTo>
                    <a:pt x="2468" y="2736"/>
                    <a:pt x="1924" y="2298"/>
                    <a:pt x="1924" y="1644"/>
                  </a:cubicBezTo>
                  <a:cubicBezTo>
                    <a:pt x="1924" y="1055"/>
                    <a:pt x="2420" y="559"/>
                    <a:pt x="3009" y="559"/>
                  </a:cubicBezTo>
                  <a:close/>
                  <a:moveTo>
                    <a:pt x="1800" y="559"/>
                  </a:moveTo>
                  <a:cubicBezTo>
                    <a:pt x="1520" y="869"/>
                    <a:pt x="1365" y="1241"/>
                    <a:pt x="1365" y="1644"/>
                  </a:cubicBezTo>
                  <a:cubicBezTo>
                    <a:pt x="1365" y="1893"/>
                    <a:pt x="1458" y="2141"/>
                    <a:pt x="1582" y="2358"/>
                  </a:cubicBezTo>
                  <a:cubicBezTo>
                    <a:pt x="1210" y="2389"/>
                    <a:pt x="838" y="2513"/>
                    <a:pt x="559" y="2761"/>
                  </a:cubicBezTo>
                  <a:lnTo>
                    <a:pt x="559" y="559"/>
                  </a:lnTo>
                  <a:close/>
                  <a:moveTo>
                    <a:pt x="3040" y="4901"/>
                  </a:moveTo>
                  <a:cubicBezTo>
                    <a:pt x="3071" y="4963"/>
                    <a:pt x="3133" y="5025"/>
                    <a:pt x="3164" y="5088"/>
                  </a:cubicBezTo>
                  <a:lnTo>
                    <a:pt x="2885" y="5088"/>
                  </a:lnTo>
                  <a:cubicBezTo>
                    <a:pt x="2947" y="5025"/>
                    <a:pt x="2978" y="4963"/>
                    <a:pt x="3040" y="4901"/>
                  </a:cubicBezTo>
                  <a:close/>
                  <a:moveTo>
                    <a:pt x="4367" y="2890"/>
                  </a:moveTo>
                  <a:cubicBezTo>
                    <a:pt x="4925" y="2890"/>
                    <a:pt x="5460" y="3333"/>
                    <a:pt x="5460" y="4002"/>
                  </a:cubicBezTo>
                  <a:cubicBezTo>
                    <a:pt x="5460" y="4591"/>
                    <a:pt x="4964" y="5088"/>
                    <a:pt x="4374" y="5088"/>
                  </a:cubicBezTo>
                  <a:cubicBezTo>
                    <a:pt x="3382" y="5088"/>
                    <a:pt x="2916" y="3909"/>
                    <a:pt x="3599" y="3226"/>
                  </a:cubicBezTo>
                  <a:cubicBezTo>
                    <a:pt x="3821" y="2994"/>
                    <a:pt x="4097" y="2890"/>
                    <a:pt x="4367" y="2890"/>
                  </a:cubicBezTo>
                  <a:close/>
                  <a:moveTo>
                    <a:pt x="11260" y="559"/>
                  </a:moveTo>
                  <a:lnTo>
                    <a:pt x="11260" y="3847"/>
                  </a:lnTo>
                  <a:lnTo>
                    <a:pt x="10423" y="3847"/>
                  </a:lnTo>
                  <a:cubicBezTo>
                    <a:pt x="9989" y="3847"/>
                    <a:pt x="9616" y="4219"/>
                    <a:pt x="9616" y="4684"/>
                  </a:cubicBezTo>
                  <a:lnTo>
                    <a:pt x="9616" y="5088"/>
                  </a:lnTo>
                  <a:lnTo>
                    <a:pt x="5615" y="5088"/>
                  </a:lnTo>
                  <a:cubicBezTo>
                    <a:pt x="6515" y="4064"/>
                    <a:pt x="5801" y="2420"/>
                    <a:pt x="4436" y="2358"/>
                  </a:cubicBezTo>
                  <a:cubicBezTo>
                    <a:pt x="4591" y="2172"/>
                    <a:pt x="4653" y="1924"/>
                    <a:pt x="4653" y="1675"/>
                  </a:cubicBezTo>
                  <a:cubicBezTo>
                    <a:pt x="4653" y="1272"/>
                    <a:pt x="4498" y="869"/>
                    <a:pt x="4250" y="559"/>
                  </a:cubicBezTo>
                  <a:close/>
                  <a:moveTo>
                    <a:pt x="1644" y="2916"/>
                  </a:moveTo>
                  <a:cubicBezTo>
                    <a:pt x="2265" y="2916"/>
                    <a:pt x="2730" y="3412"/>
                    <a:pt x="2730" y="4002"/>
                  </a:cubicBezTo>
                  <a:cubicBezTo>
                    <a:pt x="2730" y="4655"/>
                    <a:pt x="2186" y="5094"/>
                    <a:pt x="1623" y="5094"/>
                  </a:cubicBezTo>
                  <a:cubicBezTo>
                    <a:pt x="1358" y="5094"/>
                    <a:pt x="1088" y="4996"/>
                    <a:pt x="869" y="4777"/>
                  </a:cubicBezTo>
                  <a:cubicBezTo>
                    <a:pt x="187" y="4095"/>
                    <a:pt x="683" y="2916"/>
                    <a:pt x="1644" y="2916"/>
                  </a:cubicBezTo>
                  <a:close/>
                  <a:moveTo>
                    <a:pt x="9616" y="5615"/>
                  </a:moveTo>
                  <a:lnTo>
                    <a:pt x="9616" y="6173"/>
                  </a:lnTo>
                  <a:lnTo>
                    <a:pt x="559" y="6173"/>
                  </a:lnTo>
                  <a:lnTo>
                    <a:pt x="559" y="5615"/>
                  </a:lnTo>
                  <a:close/>
                  <a:moveTo>
                    <a:pt x="1623" y="9052"/>
                  </a:moveTo>
                  <a:cubicBezTo>
                    <a:pt x="2186" y="9052"/>
                    <a:pt x="2730" y="9490"/>
                    <a:pt x="2730" y="10144"/>
                  </a:cubicBezTo>
                  <a:cubicBezTo>
                    <a:pt x="2730" y="10764"/>
                    <a:pt x="2265" y="11260"/>
                    <a:pt x="1644" y="11260"/>
                  </a:cubicBezTo>
                  <a:cubicBezTo>
                    <a:pt x="683" y="11260"/>
                    <a:pt x="187" y="10082"/>
                    <a:pt x="869" y="9368"/>
                  </a:cubicBezTo>
                  <a:cubicBezTo>
                    <a:pt x="1088" y="9149"/>
                    <a:pt x="1358" y="9052"/>
                    <a:pt x="1623" y="9052"/>
                  </a:cubicBezTo>
                  <a:close/>
                  <a:moveTo>
                    <a:pt x="3040" y="11043"/>
                  </a:moveTo>
                  <a:cubicBezTo>
                    <a:pt x="3071" y="11136"/>
                    <a:pt x="3133" y="11198"/>
                    <a:pt x="3164" y="11260"/>
                  </a:cubicBezTo>
                  <a:lnTo>
                    <a:pt x="2885" y="11260"/>
                  </a:lnTo>
                  <a:cubicBezTo>
                    <a:pt x="2947" y="11198"/>
                    <a:pt x="2978" y="11136"/>
                    <a:pt x="3040" y="11043"/>
                  </a:cubicBezTo>
                  <a:close/>
                  <a:moveTo>
                    <a:pt x="4353" y="9052"/>
                  </a:moveTo>
                  <a:cubicBezTo>
                    <a:pt x="4916" y="9052"/>
                    <a:pt x="5460" y="9490"/>
                    <a:pt x="5460" y="10144"/>
                  </a:cubicBezTo>
                  <a:cubicBezTo>
                    <a:pt x="5460" y="10764"/>
                    <a:pt x="4964" y="11260"/>
                    <a:pt x="4374" y="11260"/>
                  </a:cubicBezTo>
                  <a:cubicBezTo>
                    <a:pt x="3413" y="11260"/>
                    <a:pt x="2916" y="10082"/>
                    <a:pt x="3599" y="9368"/>
                  </a:cubicBezTo>
                  <a:cubicBezTo>
                    <a:pt x="3817" y="9149"/>
                    <a:pt x="4087" y="9052"/>
                    <a:pt x="4353" y="9052"/>
                  </a:cubicBezTo>
                  <a:close/>
                  <a:moveTo>
                    <a:pt x="5739" y="11043"/>
                  </a:moveTo>
                  <a:cubicBezTo>
                    <a:pt x="5801" y="11136"/>
                    <a:pt x="5832" y="11198"/>
                    <a:pt x="5894" y="11260"/>
                  </a:cubicBezTo>
                  <a:lnTo>
                    <a:pt x="5615" y="11260"/>
                  </a:lnTo>
                  <a:cubicBezTo>
                    <a:pt x="5646" y="11198"/>
                    <a:pt x="5708" y="11136"/>
                    <a:pt x="5739" y="11043"/>
                  </a:cubicBezTo>
                  <a:close/>
                  <a:moveTo>
                    <a:pt x="7083" y="9052"/>
                  </a:moveTo>
                  <a:cubicBezTo>
                    <a:pt x="7645" y="9052"/>
                    <a:pt x="8190" y="9490"/>
                    <a:pt x="8190" y="10144"/>
                  </a:cubicBezTo>
                  <a:cubicBezTo>
                    <a:pt x="8190" y="10764"/>
                    <a:pt x="7693" y="11260"/>
                    <a:pt x="7104" y="11260"/>
                  </a:cubicBezTo>
                  <a:cubicBezTo>
                    <a:pt x="6111" y="11260"/>
                    <a:pt x="5646" y="10082"/>
                    <a:pt x="6328" y="9368"/>
                  </a:cubicBezTo>
                  <a:cubicBezTo>
                    <a:pt x="6547" y="9149"/>
                    <a:pt x="6817" y="9052"/>
                    <a:pt x="7083" y="9052"/>
                  </a:cubicBezTo>
                  <a:close/>
                  <a:moveTo>
                    <a:pt x="9616" y="6732"/>
                  </a:moveTo>
                  <a:lnTo>
                    <a:pt x="9616" y="7135"/>
                  </a:lnTo>
                  <a:cubicBezTo>
                    <a:pt x="9616" y="7569"/>
                    <a:pt x="9989" y="7941"/>
                    <a:pt x="10454" y="7941"/>
                  </a:cubicBezTo>
                  <a:lnTo>
                    <a:pt x="11260" y="7941"/>
                  </a:lnTo>
                  <a:lnTo>
                    <a:pt x="11260" y="11260"/>
                  </a:lnTo>
                  <a:lnTo>
                    <a:pt x="8314" y="11260"/>
                  </a:lnTo>
                  <a:cubicBezTo>
                    <a:pt x="9414" y="9981"/>
                    <a:pt x="8255" y="8506"/>
                    <a:pt x="7038" y="8506"/>
                  </a:cubicBezTo>
                  <a:cubicBezTo>
                    <a:pt x="6573" y="8506"/>
                    <a:pt x="6099" y="8721"/>
                    <a:pt x="5739" y="9244"/>
                  </a:cubicBezTo>
                  <a:cubicBezTo>
                    <a:pt x="5413" y="8763"/>
                    <a:pt x="4894" y="8523"/>
                    <a:pt x="4374" y="8523"/>
                  </a:cubicBezTo>
                  <a:cubicBezTo>
                    <a:pt x="3855" y="8523"/>
                    <a:pt x="3335" y="8763"/>
                    <a:pt x="3009" y="9244"/>
                  </a:cubicBezTo>
                  <a:cubicBezTo>
                    <a:pt x="2707" y="8764"/>
                    <a:pt x="2192" y="8519"/>
                    <a:pt x="1666" y="8519"/>
                  </a:cubicBezTo>
                  <a:cubicBezTo>
                    <a:pt x="1274" y="8519"/>
                    <a:pt x="877" y="8656"/>
                    <a:pt x="559" y="8934"/>
                  </a:cubicBezTo>
                  <a:lnTo>
                    <a:pt x="559" y="6732"/>
                  </a:lnTo>
                  <a:close/>
                  <a:moveTo>
                    <a:pt x="280" y="0"/>
                  </a:moveTo>
                  <a:cubicBezTo>
                    <a:pt x="125" y="0"/>
                    <a:pt x="0" y="124"/>
                    <a:pt x="0" y="280"/>
                  </a:cubicBezTo>
                  <a:lnTo>
                    <a:pt x="0" y="11540"/>
                  </a:lnTo>
                  <a:cubicBezTo>
                    <a:pt x="0" y="11664"/>
                    <a:pt x="125" y="11788"/>
                    <a:pt x="280" y="11788"/>
                  </a:cubicBezTo>
                  <a:lnTo>
                    <a:pt x="11509" y="11788"/>
                  </a:lnTo>
                  <a:cubicBezTo>
                    <a:pt x="11664" y="11788"/>
                    <a:pt x="11788" y="11695"/>
                    <a:pt x="11788" y="11540"/>
                  </a:cubicBezTo>
                  <a:lnTo>
                    <a:pt x="11788" y="7693"/>
                  </a:lnTo>
                  <a:cubicBezTo>
                    <a:pt x="11788" y="7538"/>
                    <a:pt x="11664" y="7414"/>
                    <a:pt x="11509" y="7414"/>
                  </a:cubicBezTo>
                  <a:lnTo>
                    <a:pt x="10423" y="7414"/>
                  </a:lnTo>
                  <a:cubicBezTo>
                    <a:pt x="10268" y="7414"/>
                    <a:pt x="10144" y="7290"/>
                    <a:pt x="10144" y="7135"/>
                  </a:cubicBezTo>
                  <a:lnTo>
                    <a:pt x="10144" y="4684"/>
                  </a:lnTo>
                  <a:cubicBezTo>
                    <a:pt x="10144" y="4529"/>
                    <a:pt x="10268" y="4405"/>
                    <a:pt x="10423" y="4405"/>
                  </a:cubicBezTo>
                  <a:lnTo>
                    <a:pt x="11509" y="4405"/>
                  </a:lnTo>
                  <a:cubicBezTo>
                    <a:pt x="11664" y="4405"/>
                    <a:pt x="11788" y="4281"/>
                    <a:pt x="11788" y="4126"/>
                  </a:cubicBezTo>
                  <a:lnTo>
                    <a:pt x="11788" y="280"/>
                  </a:lnTo>
                  <a:cubicBezTo>
                    <a:pt x="11788" y="124"/>
                    <a:pt x="11664" y="0"/>
                    <a:pt x="11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9" name="Google Shape;399;p40"/>
          <p:cNvGrpSpPr/>
          <p:nvPr/>
        </p:nvGrpSpPr>
        <p:grpSpPr>
          <a:xfrm>
            <a:off x="5109824" y="1347538"/>
            <a:ext cx="347838" cy="347838"/>
            <a:chOff x="4790899" y="2466906"/>
            <a:chExt cx="376815" cy="376815"/>
          </a:xfrm>
        </p:grpSpPr>
        <p:sp>
          <p:nvSpPr>
            <p:cNvPr id="400" name="Google Shape;400;p40"/>
            <p:cNvSpPr/>
            <p:nvPr/>
          </p:nvSpPr>
          <p:spPr>
            <a:xfrm>
              <a:off x="4790899" y="2466906"/>
              <a:ext cx="376815" cy="376815"/>
            </a:xfrm>
            <a:custGeom>
              <a:avLst/>
              <a:gdLst/>
              <a:ahLst/>
              <a:cxnLst/>
              <a:rect l="l" t="t" r="r" b="b"/>
              <a:pathLst>
                <a:path w="13960" h="13960" extrusionOk="0">
                  <a:moveTo>
                    <a:pt x="6112" y="3134"/>
                  </a:moveTo>
                  <a:lnTo>
                    <a:pt x="6112" y="4344"/>
                  </a:lnTo>
                  <a:cubicBezTo>
                    <a:pt x="6112" y="4437"/>
                    <a:pt x="6050" y="4499"/>
                    <a:pt x="5988" y="4561"/>
                  </a:cubicBezTo>
                  <a:lnTo>
                    <a:pt x="5212" y="5119"/>
                  </a:lnTo>
                  <a:cubicBezTo>
                    <a:pt x="5119" y="5150"/>
                    <a:pt x="5088" y="5243"/>
                    <a:pt x="5088" y="5336"/>
                  </a:cubicBezTo>
                  <a:lnTo>
                    <a:pt x="5088" y="6205"/>
                  </a:lnTo>
                  <a:lnTo>
                    <a:pt x="4530" y="6205"/>
                  </a:lnTo>
                  <a:lnTo>
                    <a:pt x="4530" y="5336"/>
                  </a:lnTo>
                  <a:cubicBezTo>
                    <a:pt x="4530" y="5274"/>
                    <a:pt x="4499" y="5181"/>
                    <a:pt x="4437" y="5119"/>
                  </a:cubicBezTo>
                  <a:lnTo>
                    <a:pt x="3661" y="4561"/>
                  </a:lnTo>
                  <a:cubicBezTo>
                    <a:pt x="3568" y="4530"/>
                    <a:pt x="3537" y="4437"/>
                    <a:pt x="3537" y="4344"/>
                  </a:cubicBezTo>
                  <a:lnTo>
                    <a:pt x="3537" y="3134"/>
                  </a:lnTo>
                  <a:close/>
                  <a:moveTo>
                    <a:pt x="11261" y="8097"/>
                  </a:moveTo>
                  <a:lnTo>
                    <a:pt x="11261" y="8624"/>
                  </a:lnTo>
                  <a:lnTo>
                    <a:pt x="10703" y="8624"/>
                  </a:lnTo>
                  <a:lnTo>
                    <a:pt x="10703" y="8097"/>
                  </a:lnTo>
                  <a:close/>
                  <a:moveTo>
                    <a:pt x="13401" y="8097"/>
                  </a:moveTo>
                  <a:lnTo>
                    <a:pt x="13401" y="8624"/>
                  </a:lnTo>
                  <a:lnTo>
                    <a:pt x="12874" y="8624"/>
                  </a:lnTo>
                  <a:lnTo>
                    <a:pt x="12874" y="8097"/>
                  </a:lnTo>
                  <a:close/>
                  <a:moveTo>
                    <a:pt x="6112" y="5150"/>
                  </a:moveTo>
                  <a:cubicBezTo>
                    <a:pt x="6174" y="5491"/>
                    <a:pt x="6360" y="5832"/>
                    <a:pt x="6639" y="6050"/>
                  </a:cubicBezTo>
                  <a:lnTo>
                    <a:pt x="8531" y="7539"/>
                  </a:lnTo>
                  <a:cubicBezTo>
                    <a:pt x="8841" y="7756"/>
                    <a:pt x="8997" y="8097"/>
                    <a:pt x="9059" y="8469"/>
                  </a:cubicBezTo>
                  <a:cubicBezTo>
                    <a:pt x="8841" y="8376"/>
                    <a:pt x="8655" y="8345"/>
                    <a:pt x="8438" y="8345"/>
                  </a:cubicBezTo>
                  <a:cubicBezTo>
                    <a:pt x="8035" y="8345"/>
                    <a:pt x="7663" y="8469"/>
                    <a:pt x="7353" y="8717"/>
                  </a:cubicBezTo>
                  <a:cubicBezTo>
                    <a:pt x="7135" y="8903"/>
                    <a:pt x="6887" y="8996"/>
                    <a:pt x="6608" y="8996"/>
                  </a:cubicBezTo>
                  <a:cubicBezTo>
                    <a:pt x="6329" y="8996"/>
                    <a:pt x="6081" y="8903"/>
                    <a:pt x="5864" y="8748"/>
                  </a:cubicBezTo>
                  <a:cubicBezTo>
                    <a:pt x="5553" y="8500"/>
                    <a:pt x="5181" y="8376"/>
                    <a:pt x="4778" y="8376"/>
                  </a:cubicBezTo>
                  <a:cubicBezTo>
                    <a:pt x="4375" y="8376"/>
                    <a:pt x="4002" y="8500"/>
                    <a:pt x="3692" y="8748"/>
                  </a:cubicBezTo>
                  <a:cubicBezTo>
                    <a:pt x="3475" y="8903"/>
                    <a:pt x="3227" y="8996"/>
                    <a:pt x="2979" y="9027"/>
                  </a:cubicBezTo>
                  <a:cubicBezTo>
                    <a:pt x="2700" y="8996"/>
                    <a:pt x="2451" y="8903"/>
                    <a:pt x="2234" y="8748"/>
                  </a:cubicBezTo>
                  <a:cubicBezTo>
                    <a:pt x="1924" y="8500"/>
                    <a:pt x="1552" y="8376"/>
                    <a:pt x="1149" y="8376"/>
                  </a:cubicBezTo>
                  <a:cubicBezTo>
                    <a:pt x="932" y="8376"/>
                    <a:pt x="745" y="8407"/>
                    <a:pt x="528" y="8500"/>
                  </a:cubicBezTo>
                  <a:cubicBezTo>
                    <a:pt x="590" y="8128"/>
                    <a:pt x="776" y="7787"/>
                    <a:pt x="1056" y="7570"/>
                  </a:cubicBezTo>
                  <a:lnTo>
                    <a:pt x="2979" y="6050"/>
                  </a:lnTo>
                  <a:cubicBezTo>
                    <a:pt x="3258" y="5801"/>
                    <a:pt x="3444" y="5491"/>
                    <a:pt x="3506" y="5150"/>
                  </a:cubicBezTo>
                  <a:lnTo>
                    <a:pt x="4002" y="5491"/>
                  </a:lnTo>
                  <a:lnTo>
                    <a:pt x="4002" y="6484"/>
                  </a:lnTo>
                  <a:cubicBezTo>
                    <a:pt x="3971" y="6639"/>
                    <a:pt x="4095" y="6763"/>
                    <a:pt x="4251" y="6763"/>
                  </a:cubicBezTo>
                  <a:lnTo>
                    <a:pt x="5336" y="6763"/>
                  </a:lnTo>
                  <a:cubicBezTo>
                    <a:pt x="5491" y="6763"/>
                    <a:pt x="5615" y="6639"/>
                    <a:pt x="5615" y="6484"/>
                  </a:cubicBezTo>
                  <a:lnTo>
                    <a:pt x="5615" y="5491"/>
                  </a:lnTo>
                  <a:lnTo>
                    <a:pt x="6112" y="5150"/>
                  </a:lnTo>
                  <a:close/>
                  <a:moveTo>
                    <a:pt x="13401" y="9183"/>
                  </a:moveTo>
                  <a:lnTo>
                    <a:pt x="13401" y="11819"/>
                  </a:lnTo>
                  <a:cubicBezTo>
                    <a:pt x="13432" y="12284"/>
                    <a:pt x="13060" y="12626"/>
                    <a:pt x="12595" y="12626"/>
                  </a:cubicBezTo>
                  <a:lnTo>
                    <a:pt x="11509" y="12626"/>
                  </a:lnTo>
                  <a:cubicBezTo>
                    <a:pt x="11075" y="12626"/>
                    <a:pt x="10703" y="12284"/>
                    <a:pt x="10703" y="11850"/>
                  </a:cubicBezTo>
                  <a:lnTo>
                    <a:pt x="10703" y="9183"/>
                  </a:lnTo>
                  <a:lnTo>
                    <a:pt x="11230" y="9183"/>
                  </a:lnTo>
                  <a:lnTo>
                    <a:pt x="11230" y="10020"/>
                  </a:lnTo>
                  <a:cubicBezTo>
                    <a:pt x="11230" y="10175"/>
                    <a:pt x="11354" y="10299"/>
                    <a:pt x="11509" y="10299"/>
                  </a:cubicBezTo>
                  <a:lnTo>
                    <a:pt x="12595" y="10299"/>
                  </a:lnTo>
                  <a:cubicBezTo>
                    <a:pt x="12657" y="10299"/>
                    <a:pt x="12750" y="10268"/>
                    <a:pt x="12781" y="10206"/>
                  </a:cubicBezTo>
                  <a:cubicBezTo>
                    <a:pt x="12843" y="10175"/>
                    <a:pt x="12874" y="10082"/>
                    <a:pt x="12874" y="10020"/>
                  </a:cubicBezTo>
                  <a:lnTo>
                    <a:pt x="12874" y="9183"/>
                  </a:lnTo>
                  <a:close/>
                  <a:moveTo>
                    <a:pt x="4809" y="8903"/>
                  </a:moveTo>
                  <a:cubicBezTo>
                    <a:pt x="5057" y="8934"/>
                    <a:pt x="5305" y="9027"/>
                    <a:pt x="5522" y="9183"/>
                  </a:cubicBezTo>
                  <a:cubicBezTo>
                    <a:pt x="5833" y="9431"/>
                    <a:pt x="6205" y="9586"/>
                    <a:pt x="6608" y="9586"/>
                  </a:cubicBezTo>
                  <a:cubicBezTo>
                    <a:pt x="7011" y="9586"/>
                    <a:pt x="7384" y="9431"/>
                    <a:pt x="7694" y="9214"/>
                  </a:cubicBezTo>
                  <a:cubicBezTo>
                    <a:pt x="7911" y="9027"/>
                    <a:pt x="8159" y="8934"/>
                    <a:pt x="8438" y="8934"/>
                  </a:cubicBezTo>
                  <a:cubicBezTo>
                    <a:pt x="8655" y="8934"/>
                    <a:pt x="8872" y="8996"/>
                    <a:pt x="9059" y="9121"/>
                  </a:cubicBezTo>
                  <a:lnTo>
                    <a:pt x="9059" y="12626"/>
                  </a:lnTo>
                  <a:cubicBezTo>
                    <a:pt x="9028" y="13060"/>
                    <a:pt x="8686" y="13401"/>
                    <a:pt x="8252" y="13401"/>
                  </a:cubicBezTo>
                  <a:lnTo>
                    <a:pt x="1366" y="13401"/>
                  </a:lnTo>
                  <a:cubicBezTo>
                    <a:pt x="932" y="13401"/>
                    <a:pt x="559" y="13029"/>
                    <a:pt x="559" y="12595"/>
                  </a:cubicBezTo>
                  <a:lnTo>
                    <a:pt x="559" y="9089"/>
                  </a:lnTo>
                  <a:cubicBezTo>
                    <a:pt x="745" y="8965"/>
                    <a:pt x="963" y="8903"/>
                    <a:pt x="1180" y="8903"/>
                  </a:cubicBezTo>
                  <a:cubicBezTo>
                    <a:pt x="1428" y="8903"/>
                    <a:pt x="1707" y="8996"/>
                    <a:pt x="1893" y="9183"/>
                  </a:cubicBezTo>
                  <a:cubicBezTo>
                    <a:pt x="2203" y="9400"/>
                    <a:pt x="2576" y="9555"/>
                    <a:pt x="2979" y="9586"/>
                  </a:cubicBezTo>
                  <a:cubicBezTo>
                    <a:pt x="3382" y="9555"/>
                    <a:pt x="3754" y="9431"/>
                    <a:pt x="4064" y="9183"/>
                  </a:cubicBezTo>
                  <a:cubicBezTo>
                    <a:pt x="4282" y="9027"/>
                    <a:pt x="4530" y="8934"/>
                    <a:pt x="4809" y="8903"/>
                  </a:cubicBezTo>
                  <a:close/>
                  <a:moveTo>
                    <a:pt x="5615" y="1"/>
                  </a:moveTo>
                  <a:cubicBezTo>
                    <a:pt x="5398" y="1"/>
                    <a:pt x="5181" y="63"/>
                    <a:pt x="4995" y="125"/>
                  </a:cubicBezTo>
                  <a:cubicBezTo>
                    <a:pt x="4778" y="218"/>
                    <a:pt x="4623" y="342"/>
                    <a:pt x="4468" y="497"/>
                  </a:cubicBezTo>
                  <a:cubicBezTo>
                    <a:pt x="4313" y="621"/>
                    <a:pt x="4189" y="807"/>
                    <a:pt x="4127" y="993"/>
                  </a:cubicBezTo>
                  <a:cubicBezTo>
                    <a:pt x="4033" y="1211"/>
                    <a:pt x="3971" y="1428"/>
                    <a:pt x="4002" y="1645"/>
                  </a:cubicBezTo>
                  <a:lnTo>
                    <a:pt x="4002" y="2606"/>
                  </a:lnTo>
                  <a:lnTo>
                    <a:pt x="3227" y="2606"/>
                  </a:lnTo>
                  <a:cubicBezTo>
                    <a:pt x="3072" y="2606"/>
                    <a:pt x="2979" y="2731"/>
                    <a:pt x="2979" y="2855"/>
                  </a:cubicBezTo>
                  <a:lnTo>
                    <a:pt x="2979" y="4964"/>
                  </a:lnTo>
                  <a:cubicBezTo>
                    <a:pt x="2948" y="5212"/>
                    <a:pt x="2855" y="5460"/>
                    <a:pt x="2638" y="5615"/>
                  </a:cubicBezTo>
                  <a:lnTo>
                    <a:pt x="745" y="7135"/>
                  </a:lnTo>
                  <a:cubicBezTo>
                    <a:pt x="280" y="7476"/>
                    <a:pt x="1" y="8035"/>
                    <a:pt x="1" y="8624"/>
                  </a:cubicBezTo>
                  <a:lnTo>
                    <a:pt x="1" y="12595"/>
                  </a:lnTo>
                  <a:cubicBezTo>
                    <a:pt x="1" y="13339"/>
                    <a:pt x="621" y="13960"/>
                    <a:pt x="1366" y="13960"/>
                  </a:cubicBezTo>
                  <a:lnTo>
                    <a:pt x="8252" y="13960"/>
                  </a:lnTo>
                  <a:cubicBezTo>
                    <a:pt x="8997" y="13960"/>
                    <a:pt x="9586" y="13339"/>
                    <a:pt x="9617" y="12595"/>
                  </a:cubicBezTo>
                  <a:lnTo>
                    <a:pt x="9617" y="8624"/>
                  </a:lnTo>
                  <a:cubicBezTo>
                    <a:pt x="9617" y="8035"/>
                    <a:pt x="9338" y="7476"/>
                    <a:pt x="8872" y="7135"/>
                  </a:cubicBezTo>
                  <a:lnTo>
                    <a:pt x="6949" y="5615"/>
                  </a:lnTo>
                  <a:cubicBezTo>
                    <a:pt x="6763" y="5460"/>
                    <a:pt x="6639" y="5212"/>
                    <a:pt x="6639" y="4964"/>
                  </a:cubicBezTo>
                  <a:lnTo>
                    <a:pt x="6639" y="2855"/>
                  </a:lnTo>
                  <a:cubicBezTo>
                    <a:pt x="6639" y="2731"/>
                    <a:pt x="6515" y="2606"/>
                    <a:pt x="6360" y="2606"/>
                  </a:cubicBezTo>
                  <a:lnTo>
                    <a:pt x="5615" y="2606"/>
                  </a:lnTo>
                  <a:lnTo>
                    <a:pt x="5615" y="1645"/>
                  </a:lnTo>
                  <a:lnTo>
                    <a:pt x="11230" y="1645"/>
                  </a:lnTo>
                  <a:lnTo>
                    <a:pt x="11230" y="7570"/>
                  </a:lnTo>
                  <a:lnTo>
                    <a:pt x="10423" y="7570"/>
                  </a:lnTo>
                  <a:cubicBezTo>
                    <a:pt x="10407" y="7566"/>
                    <a:pt x="10391" y="7565"/>
                    <a:pt x="10376" y="7565"/>
                  </a:cubicBezTo>
                  <a:cubicBezTo>
                    <a:pt x="10244" y="7565"/>
                    <a:pt x="10144" y="7679"/>
                    <a:pt x="10144" y="7818"/>
                  </a:cubicBezTo>
                  <a:lnTo>
                    <a:pt x="10144" y="11850"/>
                  </a:lnTo>
                  <a:cubicBezTo>
                    <a:pt x="10144" y="12595"/>
                    <a:pt x="10765" y="13215"/>
                    <a:pt x="11509" y="13215"/>
                  </a:cubicBezTo>
                  <a:lnTo>
                    <a:pt x="12595" y="13215"/>
                  </a:lnTo>
                  <a:cubicBezTo>
                    <a:pt x="13339" y="13215"/>
                    <a:pt x="13960" y="12595"/>
                    <a:pt x="13960" y="11850"/>
                  </a:cubicBezTo>
                  <a:lnTo>
                    <a:pt x="13960" y="7818"/>
                  </a:lnTo>
                  <a:cubicBezTo>
                    <a:pt x="13960" y="7694"/>
                    <a:pt x="13836" y="7570"/>
                    <a:pt x="13680" y="7570"/>
                  </a:cubicBezTo>
                  <a:lnTo>
                    <a:pt x="12874" y="7570"/>
                  </a:lnTo>
                  <a:lnTo>
                    <a:pt x="12874" y="5801"/>
                  </a:lnTo>
                  <a:cubicBezTo>
                    <a:pt x="12858" y="5631"/>
                    <a:pt x="12734" y="5546"/>
                    <a:pt x="12606" y="5546"/>
                  </a:cubicBezTo>
                  <a:cubicBezTo>
                    <a:pt x="12478" y="5546"/>
                    <a:pt x="12347" y="5631"/>
                    <a:pt x="12316" y="5801"/>
                  </a:cubicBezTo>
                  <a:lnTo>
                    <a:pt x="12316" y="9741"/>
                  </a:lnTo>
                  <a:lnTo>
                    <a:pt x="11788" y="9741"/>
                  </a:lnTo>
                  <a:lnTo>
                    <a:pt x="11788" y="1645"/>
                  </a:lnTo>
                  <a:cubicBezTo>
                    <a:pt x="11788" y="1490"/>
                    <a:pt x="11726" y="1366"/>
                    <a:pt x="11633" y="1242"/>
                  </a:cubicBezTo>
                  <a:cubicBezTo>
                    <a:pt x="11509" y="1149"/>
                    <a:pt x="11385" y="1087"/>
                    <a:pt x="11230" y="1087"/>
                  </a:cubicBezTo>
                  <a:lnTo>
                    <a:pt x="5615" y="1087"/>
                  </a:lnTo>
                  <a:cubicBezTo>
                    <a:pt x="5460" y="1087"/>
                    <a:pt x="5336" y="1149"/>
                    <a:pt x="5243" y="1242"/>
                  </a:cubicBezTo>
                  <a:cubicBezTo>
                    <a:pt x="5119" y="1366"/>
                    <a:pt x="5057" y="1490"/>
                    <a:pt x="5088" y="1645"/>
                  </a:cubicBezTo>
                  <a:lnTo>
                    <a:pt x="5088" y="2606"/>
                  </a:lnTo>
                  <a:lnTo>
                    <a:pt x="4530" y="2606"/>
                  </a:lnTo>
                  <a:lnTo>
                    <a:pt x="4530" y="1645"/>
                  </a:lnTo>
                  <a:cubicBezTo>
                    <a:pt x="4530" y="1024"/>
                    <a:pt x="5026" y="559"/>
                    <a:pt x="5615" y="559"/>
                  </a:cubicBezTo>
                  <a:lnTo>
                    <a:pt x="11230" y="559"/>
                  </a:lnTo>
                  <a:cubicBezTo>
                    <a:pt x="11850" y="559"/>
                    <a:pt x="12316" y="1024"/>
                    <a:pt x="12316" y="1645"/>
                  </a:cubicBezTo>
                  <a:lnTo>
                    <a:pt x="12316" y="3351"/>
                  </a:lnTo>
                  <a:cubicBezTo>
                    <a:pt x="12331" y="3506"/>
                    <a:pt x="12463" y="3584"/>
                    <a:pt x="12595" y="3584"/>
                  </a:cubicBezTo>
                  <a:cubicBezTo>
                    <a:pt x="12727" y="3584"/>
                    <a:pt x="12858" y="3506"/>
                    <a:pt x="12874" y="3351"/>
                  </a:cubicBezTo>
                  <a:lnTo>
                    <a:pt x="12874" y="1645"/>
                  </a:lnTo>
                  <a:cubicBezTo>
                    <a:pt x="12874" y="1428"/>
                    <a:pt x="12812" y="1211"/>
                    <a:pt x="12750" y="993"/>
                  </a:cubicBezTo>
                  <a:cubicBezTo>
                    <a:pt x="12564" y="621"/>
                    <a:pt x="12254" y="311"/>
                    <a:pt x="11881" y="125"/>
                  </a:cubicBezTo>
                  <a:cubicBezTo>
                    <a:pt x="11664" y="63"/>
                    <a:pt x="11447" y="1"/>
                    <a:pt x="112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40"/>
            <p:cNvSpPr/>
            <p:nvPr/>
          </p:nvSpPr>
          <p:spPr>
            <a:xfrm>
              <a:off x="5120801" y="2583163"/>
              <a:ext cx="17599" cy="14576"/>
            </a:xfrm>
            <a:custGeom>
              <a:avLst/>
              <a:gdLst/>
              <a:ahLst/>
              <a:cxnLst/>
              <a:rect l="l" t="t" r="r" b="b"/>
              <a:pathLst>
                <a:path w="652" h="540" extrusionOk="0">
                  <a:moveTo>
                    <a:pt x="420" y="1"/>
                  </a:moveTo>
                  <a:cubicBezTo>
                    <a:pt x="405" y="1"/>
                    <a:pt x="389" y="2"/>
                    <a:pt x="373" y="6"/>
                  </a:cubicBezTo>
                  <a:cubicBezTo>
                    <a:pt x="125" y="6"/>
                    <a:pt x="1" y="285"/>
                    <a:pt x="187" y="471"/>
                  </a:cubicBezTo>
                  <a:cubicBezTo>
                    <a:pt x="243" y="518"/>
                    <a:pt x="308" y="539"/>
                    <a:pt x="371" y="539"/>
                  </a:cubicBezTo>
                  <a:cubicBezTo>
                    <a:pt x="516" y="539"/>
                    <a:pt x="652" y="427"/>
                    <a:pt x="652" y="254"/>
                  </a:cubicBezTo>
                  <a:cubicBezTo>
                    <a:pt x="652" y="115"/>
                    <a:pt x="552" y="1"/>
                    <a:pt x="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05" name="Shape 405"/>
        <p:cNvGrpSpPr/>
        <p:nvPr/>
      </p:nvGrpSpPr>
      <p:grpSpPr>
        <a:xfrm>
          <a:off x="0" y="0"/>
          <a:ext cx="0" cy="0"/>
          <a:chOff x="0" y="0"/>
          <a:chExt cx="0" cy="0"/>
        </a:xfrm>
      </p:grpSpPr>
      <p:sp>
        <p:nvSpPr>
          <p:cNvPr id="374" name="Google Shape;374;p40"/>
          <p:cNvSpPr txBox="1"/>
          <p:nvPr>
            <p:ph type="title" idx="8"/>
          </p:nvPr>
        </p:nvSpPr>
        <p:spPr>
          <a:xfrm>
            <a:off x="35470" y="267225"/>
            <a:ext cx="77040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alcohol</a:t>
            </a:r>
            <a:endParaRPr lang="en-US" altLang="en-GB" sz="2800"/>
          </a:p>
        </p:txBody>
      </p:sp>
      <p:pic>
        <p:nvPicPr>
          <p:cNvPr id="103" name="Picture 102"/>
          <p:cNvPicPr/>
          <p:nvPr/>
        </p:nvPicPr>
        <p:blipFill>
          <a:blip r:embed="rId1"/>
          <a:stretch>
            <a:fillRect/>
          </a:stretch>
        </p:blipFill>
        <p:spPr>
          <a:xfrm>
            <a:off x="317" y="1017905"/>
            <a:ext cx="5147945" cy="4160520"/>
          </a:xfrm>
          <a:prstGeom prst="rect">
            <a:avLst/>
          </a:prstGeom>
          <a:noFill/>
          <a:ln w="9525">
            <a:noFill/>
          </a:ln>
        </p:spPr>
      </p:pic>
      <p:sp>
        <p:nvSpPr>
          <p:cNvPr id="3" name="Text Box 2"/>
          <p:cNvSpPr txBox="1"/>
          <p:nvPr/>
        </p:nvSpPr>
        <p:spPr>
          <a:xfrm>
            <a:off x="6012180" y="2139950"/>
            <a:ext cx="3134995" cy="1630045"/>
          </a:xfrm>
          <a:prstGeom prst="rect">
            <a:avLst/>
          </a:prstGeom>
          <a:noFill/>
        </p:spPr>
        <p:txBody>
          <a:bodyPr wrap="square" rtlCol="0">
            <a:spAutoFit/>
          </a:bodyPr>
          <a:p>
            <a:pPr algn="l"/>
            <a:r>
              <a:rPr lang="en-US" sz="2000" b="1">
                <a:solidFill>
                  <a:schemeClr val="bg1"/>
                </a:solidFill>
              </a:rPr>
              <a:t>The higher the alcohol content, the higher the quality of the wine, common from 10 to 13 percent</a:t>
            </a:r>
            <a:endParaRPr lang="en-US" sz="2000" b="1">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05" name="Shape 405"/>
        <p:cNvGrpSpPr/>
        <p:nvPr/>
      </p:nvGrpSpPr>
      <p:grpSpPr>
        <a:xfrm>
          <a:off x="0" y="0"/>
          <a:ext cx="0" cy="0"/>
          <a:chOff x="0" y="0"/>
          <a:chExt cx="0" cy="0"/>
        </a:xfrm>
      </p:grpSpPr>
      <p:sp>
        <p:nvSpPr>
          <p:cNvPr id="374" name="Google Shape;374;p40"/>
          <p:cNvSpPr txBox="1"/>
          <p:nvPr>
            <p:ph type="title" idx="8"/>
          </p:nvPr>
        </p:nvSpPr>
        <p:spPr>
          <a:xfrm>
            <a:off x="35470" y="195470"/>
            <a:ext cx="77040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alcohol</a:t>
            </a:r>
            <a:endParaRPr lang="en-US" altLang="en-GB" sz="2800"/>
          </a:p>
        </p:txBody>
      </p:sp>
      <p:pic>
        <p:nvPicPr>
          <p:cNvPr id="104" name="Picture 103"/>
          <p:cNvPicPr/>
          <p:nvPr/>
        </p:nvPicPr>
        <p:blipFill>
          <a:blip r:embed="rId1"/>
          <a:stretch>
            <a:fillRect/>
          </a:stretch>
        </p:blipFill>
        <p:spPr>
          <a:xfrm>
            <a:off x="35877" y="982980"/>
            <a:ext cx="5065395" cy="4160520"/>
          </a:xfrm>
          <a:prstGeom prst="rect">
            <a:avLst/>
          </a:prstGeom>
          <a:noFill/>
          <a:ln w="9525">
            <a:noFill/>
          </a:ln>
        </p:spPr>
      </p:pic>
      <p:sp>
        <p:nvSpPr>
          <p:cNvPr id="2" name="Text Box 1"/>
          <p:cNvSpPr txBox="1"/>
          <p:nvPr/>
        </p:nvSpPr>
        <p:spPr>
          <a:xfrm>
            <a:off x="6012180" y="1924050"/>
            <a:ext cx="3134995" cy="1938020"/>
          </a:xfrm>
          <a:prstGeom prst="rect">
            <a:avLst/>
          </a:prstGeom>
          <a:noFill/>
        </p:spPr>
        <p:txBody>
          <a:bodyPr wrap="square" rtlCol="0">
            <a:spAutoFit/>
          </a:bodyPr>
          <a:p>
            <a:pPr algn="l"/>
            <a:r>
              <a:rPr lang="en-US" sz="2000" b="1">
                <a:solidFill>
                  <a:schemeClr val="bg1"/>
                </a:solidFill>
              </a:rPr>
              <a:t>High level alcohol (alcohol &gt; 13%): wine quality &gt; 6</a:t>
            </a:r>
            <a:endParaRPr lang="en-US" sz="2000" b="1">
              <a:solidFill>
                <a:schemeClr val="bg1"/>
              </a:solidFill>
            </a:endParaRPr>
          </a:p>
          <a:p>
            <a:pPr algn="l"/>
            <a:r>
              <a:rPr lang="en-US" sz="2000" b="1">
                <a:solidFill>
                  <a:schemeClr val="bg1"/>
                </a:solidFill>
              </a:rPr>
              <a:t>Medium and low level alcohol (alcohol &lt; 13%): wine quality &gt; 5</a:t>
            </a:r>
            <a:endParaRPr lang="en-US" sz="2000" b="1">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05" name="Shape 405"/>
        <p:cNvGrpSpPr/>
        <p:nvPr/>
      </p:nvGrpSpPr>
      <p:grpSpPr>
        <a:xfrm>
          <a:off x="0" y="0"/>
          <a:ext cx="0" cy="0"/>
          <a:chOff x="0" y="0"/>
          <a:chExt cx="0" cy="0"/>
        </a:xfrm>
      </p:grpSpPr>
      <p:sp>
        <p:nvSpPr>
          <p:cNvPr id="374" name="Google Shape;374;p40"/>
          <p:cNvSpPr txBox="1"/>
          <p:nvPr>
            <p:ph type="title" idx="8"/>
          </p:nvPr>
        </p:nvSpPr>
        <p:spPr>
          <a:xfrm>
            <a:off x="107225" y="195470"/>
            <a:ext cx="77040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alcohol</a:t>
            </a:r>
            <a:endParaRPr lang="en-US" altLang="en-GB" sz="2800"/>
          </a:p>
        </p:txBody>
      </p:sp>
      <p:pic>
        <p:nvPicPr>
          <p:cNvPr id="105" name="Picture 104"/>
          <p:cNvPicPr/>
          <p:nvPr/>
        </p:nvPicPr>
        <p:blipFill>
          <a:blip r:embed="rId1"/>
          <a:stretch>
            <a:fillRect/>
          </a:stretch>
        </p:blipFill>
        <p:spPr>
          <a:xfrm>
            <a:off x="35560" y="1017905"/>
            <a:ext cx="5673725" cy="4124325"/>
          </a:xfrm>
          <a:prstGeom prst="rect">
            <a:avLst/>
          </a:prstGeom>
          <a:noFill/>
          <a:ln w="9525">
            <a:noFill/>
          </a:ln>
        </p:spPr>
      </p:pic>
      <p:sp>
        <p:nvSpPr>
          <p:cNvPr id="2" name="Text Box 1"/>
          <p:cNvSpPr txBox="1"/>
          <p:nvPr/>
        </p:nvSpPr>
        <p:spPr>
          <a:xfrm>
            <a:off x="6009005" y="1779270"/>
            <a:ext cx="3134995" cy="1014730"/>
          </a:xfrm>
          <a:prstGeom prst="rect">
            <a:avLst/>
          </a:prstGeom>
          <a:noFill/>
        </p:spPr>
        <p:txBody>
          <a:bodyPr wrap="square" rtlCol="0">
            <a:spAutoFit/>
          </a:bodyPr>
          <a:p>
            <a:pPr algn="l"/>
            <a:r>
              <a:rPr lang="en-US" sz="2000" b="1">
                <a:solidFill>
                  <a:schemeClr val="bg1"/>
                </a:solidFill>
              </a:rPr>
              <a:t>The average quality of alcohol is mainly in the range of 5 to 7</a:t>
            </a:r>
            <a:endParaRPr lang="en-US" sz="2000" b="1">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05" name="Shape 405"/>
        <p:cNvGrpSpPr/>
        <p:nvPr/>
      </p:nvGrpSpPr>
      <p:grpSpPr>
        <a:xfrm>
          <a:off x="0" y="0"/>
          <a:ext cx="0" cy="0"/>
          <a:chOff x="0" y="0"/>
          <a:chExt cx="0" cy="0"/>
        </a:xfrm>
      </p:grpSpPr>
      <p:sp>
        <p:nvSpPr>
          <p:cNvPr id="374" name="Google Shape;374;p40"/>
          <p:cNvSpPr txBox="1"/>
          <p:nvPr>
            <p:ph type="title" idx="8"/>
          </p:nvPr>
        </p:nvSpPr>
        <p:spPr>
          <a:xfrm>
            <a:off x="107225" y="123715"/>
            <a:ext cx="7704000" cy="57270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alcohol</a:t>
            </a:r>
            <a:endParaRPr lang="en-US" altLang="en-GB" sz="2800"/>
          </a:p>
        </p:txBody>
      </p:sp>
      <p:pic>
        <p:nvPicPr>
          <p:cNvPr id="100" name="Picture 99"/>
          <p:cNvPicPr/>
          <p:nvPr/>
        </p:nvPicPr>
        <p:blipFill>
          <a:blip r:embed="rId1"/>
          <a:stretch>
            <a:fillRect/>
          </a:stretch>
        </p:blipFill>
        <p:spPr>
          <a:xfrm>
            <a:off x="107315" y="696595"/>
            <a:ext cx="4975860" cy="4405630"/>
          </a:xfrm>
          <a:prstGeom prst="rect">
            <a:avLst/>
          </a:prstGeom>
          <a:noFill/>
          <a:ln w="9525">
            <a:noFill/>
          </a:ln>
        </p:spPr>
      </p:pic>
      <p:sp>
        <p:nvSpPr>
          <p:cNvPr id="2" name="Text Box 1"/>
          <p:cNvSpPr txBox="1"/>
          <p:nvPr/>
        </p:nvSpPr>
        <p:spPr>
          <a:xfrm>
            <a:off x="6012180" y="1419860"/>
            <a:ext cx="3121025" cy="1322070"/>
          </a:xfrm>
          <a:prstGeom prst="rect">
            <a:avLst/>
          </a:prstGeom>
          <a:noFill/>
        </p:spPr>
        <p:txBody>
          <a:bodyPr wrap="square" rtlCol="0">
            <a:spAutoFit/>
          </a:bodyPr>
          <a:p>
            <a:pPr algn="l"/>
            <a:r>
              <a:rPr lang="en-US" sz="2000" b="1">
                <a:solidFill>
                  <a:schemeClr val="bg1"/>
                </a:solidFill>
              </a:rPr>
              <a:t>Densitiy seems to decrease with alcohol content accross all quality wines</a:t>
            </a:r>
            <a:endParaRPr lang="en-US" sz="2000" b="1">
              <a:solidFill>
                <a:schemeClr val="bg1"/>
              </a:solidFill>
            </a:endParaRPr>
          </a:p>
        </p:txBody>
      </p:sp>
      <p:sp>
        <p:nvSpPr>
          <p:cNvPr id="3" name="Text Box 2"/>
          <p:cNvSpPr txBox="1"/>
          <p:nvPr/>
        </p:nvSpPr>
        <p:spPr>
          <a:xfrm>
            <a:off x="5436235" y="3148330"/>
            <a:ext cx="3134995" cy="398780"/>
          </a:xfrm>
          <a:prstGeom prst="rect">
            <a:avLst/>
          </a:prstGeom>
          <a:noFill/>
        </p:spPr>
        <p:txBody>
          <a:bodyPr wrap="square" rtlCol="0">
            <a:spAutoFit/>
          </a:bodyPr>
          <a:p>
            <a:pPr algn="l"/>
            <a:endParaRPr lang="en-US" sz="2000" b="1">
              <a:solidFill>
                <a:schemeClr val="bg1"/>
              </a:solidFill>
            </a:endParaRPr>
          </a:p>
        </p:txBody>
      </p:sp>
      <p:sp>
        <p:nvSpPr>
          <p:cNvPr id="4" name="Text Box 3"/>
          <p:cNvSpPr txBox="1"/>
          <p:nvPr/>
        </p:nvSpPr>
        <p:spPr>
          <a:xfrm>
            <a:off x="5998210" y="3148330"/>
            <a:ext cx="3134995" cy="1630045"/>
          </a:xfrm>
          <a:prstGeom prst="rect">
            <a:avLst/>
          </a:prstGeom>
          <a:noFill/>
        </p:spPr>
        <p:txBody>
          <a:bodyPr wrap="square" rtlCol="0">
            <a:spAutoFit/>
          </a:bodyPr>
          <a:p>
            <a:pPr algn="l"/>
            <a:r>
              <a:rPr lang="en-US" sz="2000" b="1">
                <a:solidFill>
                  <a:schemeClr val="bg1"/>
                </a:solidFill>
              </a:rPr>
              <a:t>Variation of chlorides seems to be independent of alcohol content irrespective of the quality of wines</a:t>
            </a:r>
            <a:endParaRPr lang="en-US" sz="2000" b="1">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35470" y="12308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800"/>
              <a:t>SULPHATES</a:t>
            </a:r>
            <a:endParaRPr lang="en-US" altLang="en-GB" sz="2800"/>
          </a:p>
        </p:txBody>
      </p:sp>
      <p:pic>
        <p:nvPicPr>
          <p:cNvPr id="101" name="Picture 100"/>
          <p:cNvPicPr/>
          <p:nvPr/>
        </p:nvPicPr>
        <p:blipFill>
          <a:blip r:embed="rId1"/>
          <a:stretch>
            <a:fillRect/>
          </a:stretch>
        </p:blipFill>
        <p:spPr>
          <a:xfrm>
            <a:off x="-14605" y="746125"/>
            <a:ext cx="5579745" cy="4378960"/>
          </a:xfrm>
          <a:prstGeom prst="rect">
            <a:avLst/>
          </a:prstGeom>
          <a:noFill/>
          <a:ln w="9525">
            <a:noFill/>
          </a:ln>
        </p:spPr>
      </p:pic>
      <p:sp>
        <p:nvSpPr>
          <p:cNvPr id="2" name="Text Box 1"/>
          <p:cNvSpPr txBox="1"/>
          <p:nvPr/>
        </p:nvSpPr>
        <p:spPr>
          <a:xfrm>
            <a:off x="5796280" y="1347470"/>
            <a:ext cx="3134995" cy="2553335"/>
          </a:xfrm>
          <a:prstGeom prst="rect">
            <a:avLst/>
          </a:prstGeom>
          <a:noFill/>
        </p:spPr>
        <p:txBody>
          <a:bodyPr wrap="square" rtlCol="0">
            <a:spAutoFit/>
          </a:bodyPr>
          <a:p>
            <a:pPr algn="l"/>
            <a:r>
              <a:rPr lang="en-US" sz="2000" b="1">
                <a:solidFill>
                  <a:schemeClr val="bg1"/>
                </a:solidFill>
              </a:rPr>
              <a:t>The relation between sulphates and quality seem to be linearly positive,  adding higher amounts of sulphates to these wines seem to get them higher quality ratings</a:t>
            </a:r>
            <a:endParaRPr lang="en-US" sz="2000" b="1">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90" y="19547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800"/>
              <a:t>SULPHATES</a:t>
            </a:r>
            <a:endParaRPr lang="en-US" altLang="en-GB" sz="2800"/>
          </a:p>
        </p:txBody>
      </p:sp>
      <p:pic>
        <p:nvPicPr>
          <p:cNvPr id="102" name="Picture 101"/>
          <p:cNvPicPr/>
          <p:nvPr/>
        </p:nvPicPr>
        <p:blipFill>
          <a:blip r:embed="rId1"/>
          <a:stretch>
            <a:fillRect/>
          </a:stretch>
        </p:blipFill>
        <p:spPr>
          <a:xfrm>
            <a:off x="35560" y="732155"/>
            <a:ext cx="5566410" cy="4411345"/>
          </a:xfrm>
          <a:prstGeom prst="rect">
            <a:avLst/>
          </a:prstGeom>
          <a:noFill/>
          <a:ln w="9525">
            <a:noFill/>
          </a:ln>
        </p:spPr>
      </p:pic>
      <p:sp>
        <p:nvSpPr>
          <p:cNvPr id="3" name="Text Box 2"/>
          <p:cNvSpPr txBox="1"/>
          <p:nvPr/>
        </p:nvSpPr>
        <p:spPr>
          <a:xfrm>
            <a:off x="5940425" y="1779270"/>
            <a:ext cx="3134995" cy="1938020"/>
          </a:xfrm>
          <a:prstGeom prst="rect">
            <a:avLst/>
          </a:prstGeom>
          <a:noFill/>
        </p:spPr>
        <p:txBody>
          <a:bodyPr wrap="square" rtlCol="0">
            <a:spAutoFit/>
          </a:bodyPr>
          <a:p>
            <a:pPr algn="l"/>
            <a:r>
              <a:rPr lang="en-US" sz="2000" b="1">
                <a:solidFill>
                  <a:schemeClr val="bg1"/>
                </a:solidFill>
              </a:rPr>
              <a:t>The amount of sulphates ~ 0.75 for good quality wine, but if it is higher than 1 then it gives no value in improving wine quality</a:t>
            </a:r>
            <a:endParaRPr lang="en-US" sz="2000" b="1">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35560" y="123190"/>
            <a:ext cx="1792605" cy="5727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sz="2800"/>
              <a:t>SULPHATES</a:t>
            </a:r>
            <a:endParaRPr lang="en-US" altLang="en-GB" sz="2800"/>
          </a:p>
        </p:txBody>
      </p:sp>
      <p:pic>
        <p:nvPicPr>
          <p:cNvPr id="104" name="Picture 103"/>
          <p:cNvPicPr/>
          <p:nvPr/>
        </p:nvPicPr>
        <p:blipFill>
          <a:blip r:embed="rId1"/>
          <a:stretch>
            <a:fillRect/>
          </a:stretch>
        </p:blipFill>
        <p:spPr>
          <a:xfrm>
            <a:off x="35560" y="719455"/>
            <a:ext cx="5559425" cy="4402455"/>
          </a:xfrm>
          <a:prstGeom prst="rect">
            <a:avLst/>
          </a:prstGeom>
          <a:noFill/>
          <a:ln w="9525">
            <a:noFill/>
          </a:ln>
        </p:spPr>
      </p:pic>
      <p:sp>
        <p:nvSpPr>
          <p:cNvPr id="3" name="Text Box 2"/>
          <p:cNvSpPr txBox="1"/>
          <p:nvPr/>
        </p:nvSpPr>
        <p:spPr>
          <a:xfrm>
            <a:off x="5868035" y="1563370"/>
            <a:ext cx="3134995" cy="1938020"/>
          </a:xfrm>
          <a:prstGeom prst="rect">
            <a:avLst/>
          </a:prstGeom>
          <a:noFill/>
        </p:spPr>
        <p:txBody>
          <a:bodyPr wrap="square" rtlCol="0">
            <a:spAutoFit/>
          </a:bodyPr>
          <a:p>
            <a:pPr algn="l"/>
            <a:r>
              <a:rPr lang="en-US" sz="2000" b="1">
                <a:solidFill>
                  <a:schemeClr val="bg1"/>
                </a:solidFill>
              </a:rPr>
              <a:t>Chlorides are the most influential factor on sulphates, the relationship between sulphates and quality is also relatively high</a:t>
            </a:r>
            <a:endParaRPr lang="en-US" sz="2000" b="1">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sp>
        <p:nvSpPr>
          <p:cNvPr id="425" name="Google Shape;425;p43"/>
          <p:cNvSpPr txBox="1"/>
          <p:nvPr>
            <p:ph type="title"/>
          </p:nvPr>
        </p:nvSpPr>
        <p:spPr>
          <a:xfrm>
            <a:off x="35560" y="51435"/>
            <a:ext cx="1792605" cy="57277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citric acid</a:t>
            </a:r>
            <a:endParaRPr lang="en-US" altLang="en-GB" sz="2800"/>
          </a:p>
        </p:txBody>
      </p:sp>
      <p:pic>
        <p:nvPicPr>
          <p:cNvPr id="105" name="Picture 104"/>
          <p:cNvPicPr/>
          <p:nvPr/>
        </p:nvPicPr>
        <p:blipFill>
          <a:blip r:embed="rId1"/>
          <a:stretch>
            <a:fillRect/>
          </a:stretch>
        </p:blipFill>
        <p:spPr>
          <a:xfrm>
            <a:off x="0" y="699770"/>
            <a:ext cx="5771515" cy="4430395"/>
          </a:xfrm>
          <a:prstGeom prst="rect">
            <a:avLst/>
          </a:prstGeom>
          <a:noFill/>
          <a:ln w="9525">
            <a:noFill/>
          </a:ln>
        </p:spPr>
      </p:pic>
      <p:sp>
        <p:nvSpPr>
          <p:cNvPr id="3" name="Text Box 2"/>
          <p:cNvSpPr txBox="1"/>
          <p:nvPr/>
        </p:nvSpPr>
        <p:spPr>
          <a:xfrm>
            <a:off x="6009005" y="2787650"/>
            <a:ext cx="3134995" cy="1630045"/>
          </a:xfrm>
          <a:prstGeom prst="rect">
            <a:avLst/>
          </a:prstGeom>
          <a:noFill/>
        </p:spPr>
        <p:txBody>
          <a:bodyPr wrap="square" rtlCol="0">
            <a:spAutoFit/>
          </a:bodyPr>
          <a:p>
            <a:pPr algn="l"/>
            <a:r>
              <a:rPr lang="en-US" sz="2000" b="1">
                <a:solidFill>
                  <a:schemeClr val="bg1"/>
                </a:solidFill>
              </a:rPr>
              <a:t>As this plot shows, the quality of wine increases when there is more citric acid present in the grapes</a:t>
            </a:r>
            <a:endParaRPr lang="en-US" sz="2000" b="1">
              <a:solidFill>
                <a:schemeClr val="bg1"/>
              </a:solidFill>
            </a:endParaRPr>
          </a:p>
        </p:txBody>
      </p:sp>
      <p:sp>
        <p:nvSpPr>
          <p:cNvPr id="2" name="Text Box 1"/>
          <p:cNvSpPr txBox="1"/>
          <p:nvPr/>
        </p:nvSpPr>
        <p:spPr>
          <a:xfrm>
            <a:off x="6012180" y="1131570"/>
            <a:ext cx="3134995" cy="1014730"/>
          </a:xfrm>
          <a:prstGeom prst="rect">
            <a:avLst/>
          </a:prstGeom>
          <a:noFill/>
        </p:spPr>
        <p:txBody>
          <a:bodyPr wrap="square" rtlCol="0">
            <a:spAutoFit/>
          </a:bodyPr>
          <a:p>
            <a:pPr algn="l"/>
            <a:r>
              <a:rPr lang="en-US" sz="2000" b="1">
                <a:solidFill>
                  <a:schemeClr val="bg1"/>
                </a:solidFill>
              </a:rPr>
              <a:t>We found that citric acid gives a wine its freshness</a:t>
            </a:r>
            <a:endParaRPr lang="en-US" sz="2000" b="1">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sp>
        <p:nvSpPr>
          <p:cNvPr id="425" name="Google Shape;425;p43"/>
          <p:cNvSpPr txBox="1"/>
          <p:nvPr>
            <p:ph type="title"/>
          </p:nvPr>
        </p:nvSpPr>
        <p:spPr>
          <a:xfrm>
            <a:off x="35560" y="123190"/>
            <a:ext cx="1792605" cy="57277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citric acid</a:t>
            </a:r>
            <a:endParaRPr lang="en-US" altLang="en-GB" sz="2800"/>
          </a:p>
        </p:txBody>
      </p:sp>
      <p:pic>
        <p:nvPicPr>
          <p:cNvPr id="106" name="Picture 105"/>
          <p:cNvPicPr/>
          <p:nvPr/>
        </p:nvPicPr>
        <p:blipFill>
          <a:blip r:embed="rId1"/>
          <a:stretch>
            <a:fillRect/>
          </a:stretch>
        </p:blipFill>
        <p:spPr>
          <a:xfrm>
            <a:off x="35560" y="699770"/>
            <a:ext cx="5519420" cy="4404360"/>
          </a:xfrm>
          <a:prstGeom prst="rect">
            <a:avLst/>
          </a:prstGeom>
          <a:noFill/>
          <a:ln w="9525">
            <a:noFill/>
          </a:ln>
        </p:spPr>
      </p:pic>
      <p:sp>
        <p:nvSpPr>
          <p:cNvPr id="3" name="Text Box 2"/>
          <p:cNvSpPr txBox="1"/>
          <p:nvPr/>
        </p:nvSpPr>
        <p:spPr>
          <a:xfrm>
            <a:off x="5868035" y="988060"/>
            <a:ext cx="3134995" cy="2245360"/>
          </a:xfrm>
          <a:prstGeom prst="rect">
            <a:avLst/>
          </a:prstGeom>
          <a:noFill/>
        </p:spPr>
        <p:txBody>
          <a:bodyPr wrap="square" rtlCol="0">
            <a:spAutoFit/>
          </a:bodyPr>
          <a:p>
            <a:pPr algn="l"/>
            <a:r>
              <a:rPr lang="en-US" sz="2000" b="1">
                <a:solidFill>
                  <a:schemeClr val="bg1"/>
                </a:solidFill>
              </a:rPr>
              <a:t>Too much citric acid will result in a lower quality wine, the right balance (not too much and not too little) of citric acid additive results in higher quality wines</a:t>
            </a:r>
            <a:endParaRPr lang="en-US" sz="2000" b="1">
              <a:solidFill>
                <a:schemeClr val="bg1"/>
              </a:solidFill>
            </a:endParaRPr>
          </a:p>
        </p:txBody>
      </p:sp>
      <p:sp>
        <p:nvSpPr>
          <p:cNvPr id="2" name="Text Box 1"/>
          <p:cNvSpPr txBox="1"/>
          <p:nvPr/>
        </p:nvSpPr>
        <p:spPr>
          <a:xfrm>
            <a:off x="5940425" y="3435350"/>
            <a:ext cx="3134995" cy="1322070"/>
          </a:xfrm>
          <a:prstGeom prst="rect">
            <a:avLst/>
          </a:prstGeom>
          <a:noFill/>
        </p:spPr>
        <p:txBody>
          <a:bodyPr wrap="square" rtlCol="0">
            <a:spAutoFit/>
          </a:bodyPr>
          <a:p>
            <a:pPr algn="l"/>
            <a:r>
              <a:rPr lang="en-US" sz="2000" b="1">
                <a:solidFill>
                  <a:schemeClr val="bg1"/>
                </a:solidFill>
              </a:rPr>
              <a:t>As this plot, citric acid value is ~ 0.4 is the threshold of good wine quality</a:t>
            </a:r>
            <a:endParaRPr lang="en-US" sz="2000" b="1">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MAIN CONTENT</a:t>
            </a:r>
            <a:endParaRPr lang="en-US" altLang="en-GB"/>
          </a:p>
        </p:txBody>
      </p:sp>
      <p:cxnSp>
        <p:nvCxnSpPr>
          <p:cNvPr id="188" name="Google Shape;188;p32"/>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sp>
        <p:nvSpPr>
          <p:cNvPr id="1169" name="Google Shape;1169;p69"/>
          <p:cNvSpPr/>
          <p:nvPr/>
        </p:nvSpPr>
        <p:spPr>
          <a:xfrm>
            <a:off x="323214" y="1274790"/>
            <a:ext cx="791400" cy="754200"/>
          </a:xfrm>
          <a:prstGeom prst="roundRect">
            <a:avLst>
              <a:gd name="adj" fmla="val 16667"/>
            </a:avLst>
          </a:prstGeom>
          <a:solidFill>
            <a:srgbClr val="98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3600" b="1"/>
              <a:t>1</a:t>
            </a:r>
            <a:endParaRPr lang="en-US" sz="3600" b="1"/>
          </a:p>
        </p:txBody>
      </p:sp>
      <p:sp>
        <p:nvSpPr>
          <p:cNvPr id="7" name="Google Shape;9853;p58"/>
          <p:cNvSpPr txBox="1"/>
          <p:nvPr/>
        </p:nvSpPr>
        <p:spPr>
          <a:xfrm>
            <a:off x="1331791" y="1131696"/>
            <a:ext cx="5751253" cy="10407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pPr marL="0" indent="0">
              <a:buFont typeface="Nunito Light"/>
              <a:buNone/>
            </a:pPr>
            <a:r>
              <a:rPr lang="en-US" sz="2400" b="1" dirty="0">
                <a:solidFill>
                  <a:schemeClr val="bg1"/>
                </a:solidFill>
                <a:latin typeface="Arial" panose="020B0604020202020204" pitchFamily="34" charset="0"/>
                <a:cs typeface="Arial" panose="020B0604020202020204" pitchFamily="34" charset="0"/>
              </a:rPr>
              <a:t>    What makes a quality wine</a:t>
            </a:r>
            <a:endParaRPr lang="en-US" sz="2400" b="1" dirty="0">
              <a:solidFill>
                <a:schemeClr val="bg1"/>
              </a:solidFill>
              <a:latin typeface="Arial" panose="020B0604020202020204" pitchFamily="34" charset="0"/>
              <a:cs typeface="Arial" panose="020B0604020202020204" pitchFamily="34" charset="0"/>
            </a:endParaRPr>
          </a:p>
        </p:txBody>
      </p:sp>
      <p:sp>
        <p:nvSpPr>
          <p:cNvPr id="2" name="Google Shape;1169;p69"/>
          <p:cNvSpPr/>
          <p:nvPr/>
        </p:nvSpPr>
        <p:spPr>
          <a:xfrm>
            <a:off x="323214" y="2427315"/>
            <a:ext cx="791400" cy="754200"/>
          </a:xfrm>
          <a:prstGeom prst="roundRect">
            <a:avLst>
              <a:gd name="adj" fmla="val 16667"/>
            </a:avLst>
          </a:prstGeom>
          <a:solidFill>
            <a:srgbClr val="98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3600" b="1">
                <a:sym typeface="+mn-ea"/>
              </a:rPr>
              <a:t>2</a:t>
            </a:r>
            <a:endParaRPr lang="en-US" sz="3600" b="1"/>
          </a:p>
        </p:txBody>
      </p:sp>
      <p:sp>
        <p:nvSpPr>
          <p:cNvPr id="3" name="Text Box 2"/>
          <p:cNvSpPr txBox="1"/>
          <p:nvPr/>
        </p:nvSpPr>
        <p:spPr>
          <a:xfrm>
            <a:off x="4417060" y="2418080"/>
            <a:ext cx="309880" cy="306705"/>
          </a:xfrm>
          <a:prstGeom prst="rect">
            <a:avLst/>
          </a:prstGeom>
          <a:noFill/>
        </p:spPr>
        <p:txBody>
          <a:bodyPr wrap="none" rtlCol="0" anchor="t">
            <a:spAutoFit/>
          </a:bodyPr>
          <a:p>
            <a:pPr marL="0" lvl="0" indent="0" algn="ctr" rtl="0">
              <a:spcBef>
                <a:spcPts val="0"/>
              </a:spcBef>
              <a:spcAft>
                <a:spcPts val="0"/>
              </a:spcAft>
              <a:buNone/>
            </a:pPr>
            <a:endParaRPr lang="en-US"/>
          </a:p>
        </p:txBody>
      </p:sp>
      <p:sp>
        <p:nvSpPr>
          <p:cNvPr id="4" name="Google Shape;1169;p69"/>
          <p:cNvSpPr/>
          <p:nvPr/>
        </p:nvSpPr>
        <p:spPr>
          <a:xfrm>
            <a:off x="323214" y="3651595"/>
            <a:ext cx="791400" cy="754200"/>
          </a:xfrm>
          <a:prstGeom prst="roundRect">
            <a:avLst>
              <a:gd name="adj" fmla="val 16667"/>
            </a:avLst>
          </a:prstGeom>
          <a:solidFill>
            <a:srgbClr val="98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p>
            <a:pPr marL="0" lvl="0" indent="0" algn="ctr" rtl="0">
              <a:spcBef>
                <a:spcPts val="0"/>
              </a:spcBef>
              <a:spcAft>
                <a:spcPts val="0"/>
              </a:spcAft>
              <a:buNone/>
            </a:pPr>
            <a:r>
              <a:rPr lang="en-US" sz="3600" b="1"/>
              <a:t>3</a:t>
            </a:r>
            <a:endParaRPr lang="en-US" sz="3600" b="1"/>
          </a:p>
        </p:txBody>
      </p:sp>
      <p:sp>
        <p:nvSpPr>
          <p:cNvPr id="5" name="Google Shape;9853;p58"/>
          <p:cNvSpPr txBox="1"/>
          <p:nvPr/>
        </p:nvSpPr>
        <p:spPr>
          <a:xfrm>
            <a:off x="1475740" y="2286000"/>
            <a:ext cx="7295515" cy="10407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pPr marL="0" indent="0">
              <a:buFont typeface="Nunito Light"/>
              <a:buNone/>
            </a:pPr>
            <a:r>
              <a:rPr lang="en-US" sz="2400" b="1" dirty="0">
                <a:solidFill>
                  <a:schemeClr val="bg1"/>
                </a:solidFill>
                <a:latin typeface="Arial" panose="020B0604020202020204" pitchFamily="34" charset="0"/>
                <a:cs typeface="Arial" panose="020B0604020202020204" pitchFamily="34" charset="0"/>
              </a:rPr>
              <a:t> Analysis of factors affecting red wine quality</a:t>
            </a:r>
            <a:endParaRPr lang="en-US" sz="2400" b="1" dirty="0">
              <a:solidFill>
                <a:schemeClr val="bg1"/>
              </a:solidFill>
              <a:latin typeface="Arial" panose="020B0604020202020204" pitchFamily="34" charset="0"/>
              <a:cs typeface="Arial" panose="020B0604020202020204" pitchFamily="34" charset="0"/>
            </a:endParaRPr>
          </a:p>
        </p:txBody>
      </p:sp>
      <p:sp>
        <p:nvSpPr>
          <p:cNvPr id="6" name="Google Shape;9853;p58"/>
          <p:cNvSpPr txBox="1"/>
          <p:nvPr/>
        </p:nvSpPr>
        <p:spPr>
          <a:xfrm>
            <a:off x="1547495" y="3579495"/>
            <a:ext cx="7295515" cy="10407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Didact Gothic" panose="00000500000000000000"/>
                <a:ea typeface="Didact Gothic" panose="00000500000000000000"/>
                <a:cs typeface="Didact Gothic" panose="00000500000000000000"/>
                <a:sym typeface="Didact Gothic" panose="00000500000000000000"/>
              </a:defRPr>
            </a:lvl9pPr>
          </a:lstStyle>
          <a:p>
            <a:pPr marL="0" indent="0">
              <a:buFont typeface="Nunito Light"/>
              <a:buNone/>
            </a:pPr>
            <a:r>
              <a:rPr lang="en-US" sz="2400" b="1" dirty="0">
                <a:solidFill>
                  <a:schemeClr val="bg1"/>
                </a:solidFill>
                <a:latin typeface="Arial" panose="020B0604020202020204" pitchFamily="34" charset="0"/>
                <a:cs typeface="Arial" panose="020B0604020202020204" pitchFamily="34" charset="0"/>
              </a:rPr>
              <a:t>Predict red wine quality using machine learning model</a:t>
            </a:r>
            <a:endParaRPr lang="en-US" sz="2400" b="1"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sp>
        <p:nvSpPr>
          <p:cNvPr id="425" name="Google Shape;425;p43"/>
          <p:cNvSpPr txBox="1"/>
          <p:nvPr>
            <p:ph type="title"/>
          </p:nvPr>
        </p:nvSpPr>
        <p:spPr>
          <a:xfrm>
            <a:off x="35560" y="123190"/>
            <a:ext cx="1792605" cy="57277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citric acid</a:t>
            </a:r>
            <a:endParaRPr lang="en-US" altLang="en-GB" sz="2800"/>
          </a:p>
        </p:txBody>
      </p:sp>
      <p:pic>
        <p:nvPicPr>
          <p:cNvPr id="108" name="Picture 107"/>
          <p:cNvPicPr/>
          <p:nvPr/>
        </p:nvPicPr>
        <p:blipFill>
          <a:blip r:embed="rId1"/>
          <a:stretch>
            <a:fillRect/>
          </a:stretch>
        </p:blipFill>
        <p:spPr>
          <a:xfrm>
            <a:off x="0" y="627380"/>
            <a:ext cx="5595620" cy="4527550"/>
          </a:xfrm>
          <a:prstGeom prst="rect">
            <a:avLst/>
          </a:prstGeom>
          <a:noFill/>
          <a:ln w="9525">
            <a:noFill/>
          </a:ln>
        </p:spPr>
      </p:pic>
      <p:sp>
        <p:nvSpPr>
          <p:cNvPr id="2" name="Text Box 1"/>
          <p:cNvSpPr txBox="1"/>
          <p:nvPr/>
        </p:nvSpPr>
        <p:spPr>
          <a:xfrm>
            <a:off x="5796280" y="988060"/>
            <a:ext cx="3134995" cy="1322070"/>
          </a:xfrm>
          <a:prstGeom prst="rect">
            <a:avLst/>
          </a:prstGeom>
          <a:noFill/>
        </p:spPr>
        <p:txBody>
          <a:bodyPr wrap="square" rtlCol="0">
            <a:spAutoFit/>
          </a:bodyPr>
          <a:p>
            <a:pPr algn="l"/>
            <a:r>
              <a:rPr lang="en-US" sz="2000" b="1">
                <a:solidFill>
                  <a:schemeClr val="bg1"/>
                </a:solidFill>
              </a:rPr>
              <a:t>Fixed acidity, volatile acidity and pH are </a:t>
            </a:r>
            <a:r>
              <a:rPr lang="en-US" sz="2000" b="1">
                <a:solidFill>
                  <a:schemeClr val="bg1"/>
                </a:solidFill>
                <a:sym typeface="+mn-ea"/>
              </a:rPr>
              <a:t>the most influential factor on citric acid</a:t>
            </a:r>
            <a:endParaRPr lang="en-US" sz="2000" b="1">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sp>
        <p:nvSpPr>
          <p:cNvPr id="425" name="Google Shape;425;p43"/>
          <p:cNvSpPr txBox="1"/>
          <p:nvPr>
            <p:ph type="title"/>
          </p:nvPr>
        </p:nvSpPr>
        <p:spPr>
          <a:xfrm>
            <a:off x="35560" y="123190"/>
            <a:ext cx="1792605" cy="57277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fixed acidity</a:t>
            </a:r>
            <a:endParaRPr lang="en-US" altLang="en-GB" sz="2800"/>
          </a:p>
        </p:txBody>
      </p:sp>
      <p:pic>
        <p:nvPicPr>
          <p:cNvPr id="110" name="Picture 109"/>
          <p:cNvPicPr/>
          <p:nvPr/>
        </p:nvPicPr>
        <p:blipFill>
          <a:blip r:embed="rId1"/>
          <a:stretch>
            <a:fillRect/>
          </a:stretch>
        </p:blipFill>
        <p:spPr>
          <a:xfrm>
            <a:off x="35560" y="628015"/>
            <a:ext cx="5860415" cy="4491990"/>
          </a:xfrm>
          <a:prstGeom prst="rect">
            <a:avLst/>
          </a:prstGeom>
          <a:noFill/>
          <a:ln w="9525">
            <a:noFill/>
          </a:ln>
        </p:spPr>
      </p:pic>
      <p:sp>
        <p:nvSpPr>
          <p:cNvPr id="2" name="Text Box 1"/>
          <p:cNvSpPr txBox="1"/>
          <p:nvPr/>
        </p:nvSpPr>
        <p:spPr>
          <a:xfrm>
            <a:off x="6009005" y="1131570"/>
            <a:ext cx="3134995" cy="1322070"/>
          </a:xfrm>
          <a:prstGeom prst="rect">
            <a:avLst/>
          </a:prstGeom>
          <a:noFill/>
        </p:spPr>
        <p:txBody>
          <a:bodyPr wrap="square" rtlCol="0">
            <a:spAutoFit/>
          </a:bodyPr>
          <a:p>
            <a:pPr algn="l"/>
            <a:r>
              <a:rPr lang="en-US" sz="2000" b="1">
                <a:solidFill>
                  <a:schemeClr val="bg1"/>
                </a:solidFill>
              </a:rPr>
              <a:t>Fixed acidity is positively correlated accross with quality wines</a:t>
            </a:r>
            <a:endParaRPr lang="en-US" sz="2000" b="1">
              <a:solidFill>
                <a:schemeClr val="bg1"/>
              </a:solidFill>
            </a:endParaRPr>
          </a:p>
        </p:txBody>
      </p:sp>
      <p:sp>
        <p:nvSpPr>
          <p:cNvPr id="3" name="Text Box 2"/>
          <p:cNvSpPr txBox="1"/>
          <p:nvPr/>
        </p:nvSpPr>
        <p:spPr>
          <a:xfrm>
            <a:off x="6009005" y="2715260"/>
            <a:ext cx="3134995" cy="706755"/>
          </a:xfrm>
          <a:prstGeom prst="rect">
            <a:avLst/>
          </a:prstGeom>
          <a:noFill/>
        </p:spPr>
        <p:txBody>
          <a:bodyPr wrap="square" rtlCol="0">
            <a:spAutoFit/>
          </a:bodyPr>
          <a:p>
            <a:pPr algn="l"/>
            <a:r>
              <a:rPr lang="en-US" sz="2000" b="1">
                <a:solidFill>
                  <a:schemeClr val="bg1"/>
                </a:solidFill>
              </a:rPr>
              <a:t>Fixed acidity is range from 4.6 to 15.9</a:t>
            </a:r>
            <a:endParaRPr lang="en-US" sz="2000" b="1">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sp>
        <p:nvSpPr>
          <p:cNvPr id="425" name="Google Shape;425;p43"/>
          <p:cNvSpPr txBox="1"/>
          <p:nvPr>
            <p:ph type="title"/>
          </p:nvPr>
        </p:nvSpPr>
        <p:spPr>
          <a:xfrm>
            <a:off x="35560" y="123190"/>
            <a:ext cx="1792605" cy="57277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fixed acidity</a:t>
            </a:r>
            <a:endParaRPr lang="en-US" altLang="en-GB" sz="2800"/>
          </a:p>
        </p:txBody>
      </p:sp>
      <p:pic>
        <p:nvPicPr>
          <p:cNvPr id="109" name="Picture 108"/>
          <p:cNvPicPr/>
          <p:nvPr/>
        </p:nvPicPr>
        <p:blipFill>
          <a:blip r:embed="rId1"/>
          <a:stretch>
            <a:fillRect/>
          </a:stretch>
        </p:blipFill>
        <p:spPr>
          <a:xfrm>
            <a:off x="35560" y="751205"/>
            <a:ext cx="5688330" cy="4356100"/>
          </a:xfrm>
          <a:prstGeom prst="rect">
            <a:avLst/>
          </a:prstGeom>
          <a:noFill/>
          <a:ln w="9525">
            <a:noFill/>
          </a:ln>
        </p:spPr>
      </p:pic>
      <p:sp>
        <p:nvSpPr>
          <p:cNvPr id="2" name="Text Box 1"/>
          <p:cNvSpPr txBox="1"/>
          <p:nvPr/>
        </p:nvSpPr>
        <p:spPr>
          <a:xfrm>
            <a:off x="5796280" y="1491615"/>
            <a:ext cx="3134995" cy="1322070"/>
          </a:xfrm>
          <a:prstGeom prst="rect">
            <a:avLst/>
          </a:prstGeom>
          <a:noFill/>
        </p:spPr>
        <p:txBody>
          <a:bodyPr wrap="square" rtlCol="0">
            <a:spAutoFit/>
          </a:bodyPr>
          <a:p>
            <a:pPr algn="l"/>
            <a:r>
              <a:rPr lang="en-US" sz="2000" b="1">
                <a:solidFill>
                  <a:schemeClr val="bg1"/>
                </a:solidFill>
              </a:rPr>
              <a:t>The value of fixed acidity in good wine quality is 9 and not good is lower than 8</a:t>
            </a:r>
            <a:endParaRPr lang="en-US" sz="2000" b="1">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sp>
        <p:nvSpPr>
          <p:cNvPr id="425" name="Google Shape;425;p43"/>
          <p:cNvSpPr txBox="1"/>
          <p:nvPr>
            <p:ph type="title"/>
          </p:nvPr>
        </p:nvSpPr>
        <p:spPr>
          <a:xfrm>
            <a:off x="35560" y="123190"/>
            <a:ext cx="1792605" cy="57277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fixed acidity</a:t>
            </a:r>
            <a:endParaRPr lang="en-US" altLang="en-GB" sz="2800"/>
          </a:p>
        </p:txBody>
      </p:sp>
      <p:pic>
        <p:nvPicPr>
          <p:cNvPr id="111" name="Picture 110"/>
          <p:cNvPicPr/>
          <p:nvPr/>
        </p:nvPicPr>
        <p:blipFill>
          <a:blip r:embed="rId1"/>
          <a:stretch>
            <a:fillRect/>
          </a:stretch>
        </p:blipFill>
        <p:spPr>
          <a:xfrm>
            <a:off x="35560" y="650240"/>
            <a:ext cx="5601335" cy="4493260"/>
          </a:xfrm>
          <a:prstGeom prst="rect">
            <a:avLst/>
          </a:prstGeom>
          <a:noFill/>
          <a:ln w="9525">
            <a:noFill/>
          </a:ln>
        </p:spPr>
      </p:pic>
      <p:sp>
        <p:nvSpPr>
          <p:cNvPr id="2" name="Text Box 1"/>
          <p:cNvSpPr txBox="1"/>
          <p:nvPr/>
        </p:nvSpPr>
        <p:spPr>
          <a:xfrm>
            <a:off x="6009005" y="699135"/>
            <a:ext cx="3134995" cy="1322070"/>
          </a:xfrm>
          <a:prstGeom prst="rect">
            <a:avLst/>
          </a:prstGeom>
          <a:noFill/>
        </p:spPr>
        <p:txBody>
          <a:bodyPr wrap="square" rtlCol="0">
            <a:spAutoFit/>
          </a:bodyPr>
          <a:p>
            <a:pPr algn="l"/>
            <a:r>
              <a:rPr lang="en-US" sz="2000" b="1">
                <a:solidFill>
                  <a:schemeClr val="bg1"/>
                </a:solidFill>
              </a:rPr>
              <a:t>In general fixed acidity decreases with pH accross all quality wines</a:t>
            </a:r>
            <a:endParaRPr lang="en-US" sz="2000" b="1">
              <a:solidFill>
                <a:schemeClr val="bg1"/>
              </a:solidFill>
            </a:endParaRPr>
          </a:p>
        </p:txBody>
      </p:sp>
      <p:sp>
        <p:nvSpPr>
          <p:cNvPr id="3" name="Text Box 2"/>
          <p:cNvSpPr txBox="1"/>
          <p:nvPr/>
        </p:nvSpPr>
        <p:spPr>
          <a:xfrm>
            <a:off x="6009005" y="2283460"/>
            <a:ext cx="3134995" cy="2245360"/>
          </a:xfrm>
          <a:prstGeom prst="rect">
            <a:avLst/>
          </a:prstGeom>
          <a:noFill/>
        </p:spPr>
        <p:txBody>
          <a:bodyPr wrap="square" rtlCol="0">
            <a:spAutoFit/>
          </a:bodyPr>
          <a:p>
            <a:pPr algn="l"/>
            <a:r>
              <a:rPr lang="en-US" sz="2000" b="1">
                <a:solidFill>
                  <a:schemeClr val="bg1"/>
                </a:solidFill>
              </a:rPr>
              <a:t>Fixed acidity and density are positively correlated accross all quality wines. Shows tartaric acid plays a vital role in controlling the wine density</a:t>
            </a:r>
            <a:endParaRPr lang="en-US" sz="2000" b="1">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547" name="Shape 547"/>
        <p:cNvGrpSpPr/>
        <p:nvPr/>
      </p:nvGrpSpPr>
      <p:grpSpPr>
        <a:xfrm>
          <a:off x="0" y="0"/>
          <a:ext cx="0" cy="0"/>
          <a:chOff x="0" y="0"/>
          <a:chExt cx="0" cy="0"/>
        </a:xfrm>
      </p:grpSpPr>
      <p:sp>
        <p:nvSpPr>
          <p:cNvPr id="425" name="Google Shape;425;p43"/>
          <p:cNvSpPr txBox="1"/>
          <p:nvPr>
            <p:ph type="title"/>
          </p:nvPr>
        </p:nvSpPr>
        <p:spPr>
          <a:xfrm>
            <a:off x="35560" y="123190"/>
            <a:ext cx="5384165" cy="572770"/>
          </a:xfrm>
          <a:prstGeom prst="rect">
            <a:avLst/>
          </a:prstGeom>
        </p:spPr>
        <p:txBody>
          <a:bodyPr spcFirstLastPara="1" wrap="square" lIns="91425" tIns="91425" rIns="91425" bIns="91425" anchor="ctr" anchorCtr="0">
            <a:noAutofit/>
          </a:bodyPr>
          <a:p>
            <a:pPr marL="0" lvl="0" indent="0" algn="l" rtl="0">
              <a:spcBef>
                <a:spcPts val="0"/>
              </a:spcBef>
              <a:spcAft>
                <a:spcPts val="0"/>
              </a:spcAft>
              <a:buNone/>
            </a:pPr>
            <a:r>
              <a:rPr lang="en-US" altLang="en-GB" sz="2800"/>
              <a:t>Correlattion between 4 factors</a:t>
            </a:r>
            <a:endParaRPr lang="en-US" altLang="en-GB" sz="2800"/>
          </a:p>
        </p:txBody>
      </p:sp>
      <p:pic>
        <p:nvPicPr>
          <p:cNvPr id="112" name="Picture 111"/>
          <p:cNvPicPr/>
          <p:nvPr/>
        </p:nvPicPr>
        <p:blipFill>
          <a:blip r:embed="rId1"/>
          <a:stretch>
            <a:fillRect/>
          </a:stretch>
        </p:blipFill>
        <p:spPr>
          <a:xfrm>
            <a:off x="107315" y="555625"/>
            <a:ext cx="5546090" cy="4577715"/>
          </a:xfrm>
          <a:prstGeom prst="rect">
            <a:avLst/>
          </a:prstGeom>
          <a:noFill/>
          <a:ln w="9525">
            <a:noFill/>
          </a:ln>
        </p:spPr>
      </p:pic>
      <p:sp>
        <p:nvSpPr>
          <p:cNvPr id="2" name="Text Box 1"/>
          <p:cNvSpPr txBox="1"/>
          <p:nvPr/>
        </p:nvSpPr>
        <p:spPr>
          <a:xfrm>
            <a:off x="5796280" y="988060"/>
            <a:ext cx="3134995" cy="1322070"/>
          </a:xfrm>
          <a:prstGeom prst="rect">
            <a:avLst/>
          </a:prstGeom>
          <a:noFill/>
        </p:spPr>
        <p:txBody>
          <a:bodyPr wrap="square" rtlCol="0">
            <a:spAutoFit/>
          </a:bodyPr>
          <a:p>
            <a:pPr algn="l"/>
            <a:r>
              <a:rPr lang="en-US" sz="2000" b="1">
                <a:solidFill>
                  <a:schemeClr val="bg1"/>
                </a:solidFill>
              </a:rPr>
              <a:t>fixed acidity (a measure of tartaric acid), is correlated with citric acid</a:t>
            </a:r>
            <a:endParaRPr lang="en-US" sz="2000" b="1">
              <a:solidFill>
                <a:schemeClr val="bg1"/>
              </a:solidFill>
            </a:endParaRPr>
          </a:p>
        </p:txBody>
      </p:sp>
      <p:sp>
        <p:nvSpPr>
          <p:cNvPr id="3" name="Text Box 2"/>
          <p:cNvSpPr txBox="1"/>
          <p:nvPr/>
        </p:nvSpPr>
        <p:spPr>
          <a:xfrm>
            <a:off x="5868035" y="2644140"/>
            <a:ext cx="3134995" cy="1014730"/>
          </a:xfrm>
          <a:prstGeom prst="rect">
            <a:avLst/>
          </a:prstGeom>
          <a:noFill/>
        </p:spPr>
        <p:txBody>
          <a:bodyPr wrap="square" rtlCol="0">
            <a:spAutoFit/>
          </a:bodyPr>
          <a:p>
            <a:pPr algn="l"/>
            <a:r>
              <a:rPr lang="en-US" sz="2000" b="1">
                <a:solidFill>
                  <a:schemeClr val="bg1"/>
                </a:solidFill>
              </a:rPr>
              <a:t>Citric acid and sulphates also have a certain correlation</a:t>
            </a:r>
            <a:endParaRPr lang="en-US" sz="2000" b="1">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33" name="Shape 333"/>
        <p:cNvGrpSpPr/>
        <p:nvPr/>
      </p:nvGrpSpPr>
      <p:grpSpPr>
        <a:xfrm>
          <a:off x="0" y="0"/>
          <a:ext cx="0" cy="0"/>
          <a:chOff x="0" y="0"/>
          <a:chExt cx="0" cy="0"/>
        </a:xfrm>
      </p:grpSpPr>
      <p:sp>
        <p:nvSpPr>
          <p:cNvPr id="230" name="Google Shape;230;p35"/>
          <p:cNvSpPr txBox="1"/>
          <p:nvPr>
            <p:ph type="title" idx="2"/>
          </p:nvPr>
        </p:nvSpPr>
        <p:spPr>
          <a:xfrm>
            <a:off x="1259875" y="1851543"/>
            <a:ext cx="1831500" cy="1439700"/>
          </a:xfrm>
          <a:prstGeom prst="rect">
            <a:avLst/>
          </a:prstGeom>
        </p:spPr>
        <p:txBody>
          <a:bodyPr spcFirstLastPara="1" wrap="square" lIns="91425" tIns="91425" rIns="91425" bIns="91425" anchor="ctr" anchorCtr="0">
            <a:noAutofit/>
          </a:bodyPr>
          <a:p>
            <a:pPr marL="0" lvl="0" indent="0" algn="r" rtl="0">
              <a:spcBef>
                <a:spcPts val="0"/>
              </a:spcBef>
              <a:spcAft>
                <a:spcPts val="0"/>
              </a:spcAft>
              <a:buNone/>
            </a:pPr>
            <a:r>
              <a:rPr lang="en-GB"/>
              <a:t>0</a:t>
            </a:r>
            <a:r>
              <a:rPr lang="en-US" altLang="en-GB"/>
              <a:t>3</a:t>
            </a:r>
            <a:r>
              <a:rPr lang="en-GB"/>
              <a:t>.</a:t>
            </a:r>
            <a:endParaRPr lang="en-GB"/>
          </a:p>
        </p:txBody>
      </p:sp>
      <p:sp>
        <p:nvSpPr>
          <p:cNvPr id="228" name="Google Shape;228;p35"/>
          <p:cNvSpPr txBox="1"/>
          <p:nvPr/>
        </p:nvSpPr>
        <p:spPr>
          <a:xfrm>
            <a:off x="3091180" y="2788285"/>
            <a:ext cx="5039360" cy="8420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Bebas Neue" panose="020B0606020202050201"/>
              <a:buNone/>
              <a:defRPr sz="6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sz="2400" b="1" dirty="0">
                <a:solidFill>
                  <a:schemeClr val="bg1"/>
                </a:solidFill>
                <a:latin typeface="Arial" panose="020B0604020202020204" pitchFamily="34" charset="0"/>
                <a:cs typeface="Arial" panose="020B0604020202020204" pitchFamily="34" charset="0"/>
              </a:rPr>
              <a:t>Predict red wine quality using machine learning model</a:t>
            </a:r>
            <a:endParaRPr lang="en-US" sz="2400" b="1" dirty="0">
              <a:solidFill>
                <a:schemeClr val="bg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2400" b="1" dirty="0">
                <a:solidFill>
                  <a:schemeClr val="bg1"/>
                </a:solidFill>
                <a:latin typeface="Arial" panose="020B0604020202020204" pitchFamily="34" charset="0"/>
                <a:cs typeface="Arial" panose="020B0604020202020204" pitchFamily="34" charset="0"/>
              </a:rPr>
              <a:t> </a:t>
            </a:r>
            <a:br>
              <a:rPr lang="en-US" b="1" dirty="0">
                <a:solidFill>
                  <a:schemeClr val="bg1"/>
                </a:solidFill>
                <a:latin typeface="Arial" panose="020B0604020202020204" pitchFamily="34" charset="0"/>
                <a:cs typeface="Arial" panose="020B0604020202020204" pitchFamily="34" charset="0"/>
              </a:rPr>
            </a:br>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46"/>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Machine learning model</a:t>
            </a:r>
            <a:endParaRPr lang="en-US" altLang="en-GB"/>
          </a:p>
        </p:txBody>
      </p:sp>
      <p:grpSp>
        <p:nvGrpSpPr>
          <p:cNvPr id="522" name="Google Shape;522;p46"/>
          <p:cNvGrpSpPr/>
          <p:nvPr/>
        </p:nvGrpSpPr>
        <p:grpSpPr>
          <a:xfrm rot="10800000">
            <a:off x="3257019" y="1363075"/>
            <a:ext cx="2636411" cy="2677034"/>
            <a:chOff x="3185707" y="1426475"/>
            <a:chExt cx="2636411" cy="2677034"/>
          </a:xfrm>
        </p:grpSpPr>
        <p:sp>
          <p:nvSpPr>
            <p:cNvPr id="523" name="Google Shape;523;p46"/>
            <p:cNvSpPr/>
            <p:nvPr/>
          </p:nvSpPr>
          <p:spPr>
            <a:xfrm>
              <a:off x="3722057" y="2399015"/>
              <a:ext cx="1546099" cy="429439"/>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46"/>
            <p:cNvSpPr/>
            <p:nvPr/>
          </p:nvSpPr>
          <p:spPr>
            <a:xfrm>
              <a:off x="4187757" y="1426475"/>
              <a:ext cx="999392" cy="784865"/>
            </a:xfrm>
            <a:custGeom>
              <a:avLst/>
              <a:gdLst/>
              <a:ahLst/>
              <a:cxnLst/>
              <a:rect l="l" t="t" r="r" b="b"/>
              <a:pathLst>
                <a:path w="78476" h="74009" extrusionOk="0">
                  <a:moveTo>
                    <a:pt x="39246" y="0"/>
                  </a:moveTo>
                  <a:lnTo>
                    <a:pt x="1" y="74009"/>
                  </a:lnTo>
                  <a:lnTo>
                    <a:pt x="78476" y="74009"/>
                  </a:lnTo>
                  <a:lnTo>
                    <a:pt x="3924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46"/>
            <p:cNvSpPr/>
            <p:nvPr/>
          </p:nvSpPr>
          <p:spPr>
            <a:xfrm>
              <a:off x="3185707" y="3630950"/>
              <a:ext cx="2636411" cy="472559"/>
            </a:xfrm>
            <a:custGeom>
              <a:avLst/>
              <a:gdLst/>
              <a:ahLst/>
              <a:cxnLst/>
              <a:rect l="l" t="t" r="r" b="b"/>
              <a:pathLst>
                <a:path w="230204" h="44560" extrusionOk="0">
                  <a:moveTo>
                    <a:pt x="25737" y="1"/>
                  </a:moveTo>
                  <a:lnTo>
                    <a:pt x="0" y="44560"/>
                  </a:lnTo>
                  <a:lnTo>
                    <a:pt x="230204" y="44560"/>
                  </a:lnTo>
                  <a:lnTo>
                    <a:pt x="204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46"/>
            <p:cNvSpPr/>
            <p:nvPr/>
          </p:nvSpPr>
          <p:spPr>
            <a:xfrm>
              <a:off x="3677358" y="3016128"/>
              <a:ext cx="2065723" cy="427148"/>
            </a:xfrm>
            <a:custGeom>
              <a:avLst/>
              <a:gdLst/>
              <a:ahLst/>
              <a:cxnLst/>
              <a:rect l="l" t="t" r="r" b="b"/>
              <a:pathLst>
                <a:path w="174802" h="40278" extrusionOk="0">
                  <a:moveTo>
                    <a:pt x="22750" y="1"/>
                  </a:moveTo>
                  <a:lnTo>
                    <a:pt x="0" y="40278"/>
                  </a:lnTo>
                  <a:lnTo>
                    <a:pt x="174802" y="40278"/>
                  </a:lnTo>
                  <a:lnTo>
                    <a:pt x="1520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30" name="Google Shape;530;p46"/>
          <p:cNvSpPr txBox="1"/>
          <p:nvPr/>
        </p:nvSpPr>
        <p:spPr>
          <a:xfrm flipH="1">
            <a:off x="6346825" y="3652520"/>
            <a:ext cx="2672715" cy="647700"/>
          </a:xfrm>
          <a:prstGeom prst="rect">
            <a:avLst/>
          </a:prstGeom>
          <a:noFill/>
          <a:ln>
            <a:noFill/>
          </a:ln>
        </p:spPr>
        <p:txBody>
          <a:bodyPr spcFirstLastPara="1" wrap="square" lIns="91425" tIns="0" rIns="91425" bIns="0" anchor="t" anchorCtr="0">
            <a:noAutofit/>
          </a:bodyPr>
          <a:lstStyle/>
          <a:p>
            <a:pPr marL="0" marR="0" lvl="0" indent="0" algn="r" rtl="0">
              <a:lnSpc>
                <a:spcPct val="100000"/>
              </a:lnSpc>
              <a:spcBef>
                <a:spcPts val="0"/>
              </a:spcBef>
              <a:spcAft>
                <a:spcPts val="0"/>
              </a:spcAft>
              <a:buNone/>
            </a:pPr>
            <a:endParaRPr sz="1600">
              <a:solidFill>
                <a:schemeClr val="lt1"/>
              </a:solidFill>
              <a:latin typeface="Work Sans"/>
              <a:ea typeface="Work Sans"/>
              <a:cs typeface="Work Sans"/>
              <a:sym typeface="Work Sans"/>
            </a:endParaRPr>
          </a:p>
        </p:txBody>
      </p:sp>
      <p:sp>
        <p:nvSpPr>
          <p:cNvPr id="531" name="Google Shape;531;p46"/>
          <p:cNvSpPr txBox="1"/>
          <p:nvPr/>
        </p:nvSpPr>
        <p:spPr>
          <a:xfrm flipH="1">
            <a:off x="7081520" y="1970405"/>
            <a:ext cx="1750060" cy="54292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US" sz="2400" b="1">
                <a:solidFill>
                  <a:schemeClr val="lt1"/>
                </a:solidFill>
                <a:latin typeface="Bebas Neue" panose="020B0606020202050201"/>
                <a:ea typeface="Bebas Neue" panose="020B0606020202050201"/>
                <a:cs typeface="Bebas Neue" panose="020B0606020202050201"/>
                <a:sym typeface="Bebas Neue" panose="020B0606020202050201"/>
              </a:rPr>
              <a:t>kmeans</a:t>
            </a:r>
            <a:endParaRPr lang="en-US" sz="2400" b="1">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532" name="Google Shape;532;p46"/>
          <p:cNvSpPr txBox="1"/>
          <p:nvPr/>
        </p:nvSpPr>
        <p:spPr>
          <a:xfrm flipH="1">
            <a:off x="6552565" y="3011805"/>
            <a:ext cx="2433955" cy="98679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1200"/>
              </a:spcAft>
              <a:buNone/>
            </a:pPr>
            <a:r>
              <a:rPr lang="en-US" sz="2400" b="1">
                <a:solidFill>
                  <a:schemeClr val="lt1"/>
                </a:solidFill>
                <a:latin typeface="Bebas Neue" panose="020B0606020202050201"/>
                <a:ea typeface="Bebas Neue" panose="020B0606020202050201"/>
                <a:cs typeface="Bebas Neue" panose="020B0606020202050201"/>
                <a:sym typeface="Bebas Neue" panose="020B0606020202050201"/>
              </a:rPr>
              <a:t>linear regrrssion</a:t>
            </a:r>
            <a:endParaRPr lang="en-US" sz="2400" b="1">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533" name="Google Shape;533;p46"/>
          <p:cNvSpPr txBox="1"/>
          <p:nvPr/>
        </p:nvSpPr>
        <p:spPr>
          <a:xfrm flipH="1">
            <a:off x="63500" y="1287780"/>
            <a:ext cx="1904365" cy="62357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US" sz="2400" b="1">
                <a:solidFill>
                  <a:schemeClr val="lt1"/>
                </a:solidFill>
                <a:latin typeface="Bebas Neue" panose="020B0606020202050201"/>
                <a:ea typeface="Bebas Neue" panose="020B0606020202050201"/>
                <a:cs typeface="Bebas Neue" panose="020B0606020202050201"/>
                <a:sym typeface="Bebas Neue" panose="020B0606020202050201"/>
              </a:rPr>
              <a:t>random forest</a:t>
            </a:r>
            <a:endParaRPr lang="en-US" sz="2400" b="1">
              <a:solidFill>
                <a:schemeClr val="lt1"/>
              </a:solidFill>
              <a:latin typeface="Bebas Neue" panose="020B0606020202050201"/>
              <a:ea typeface="Bebas Neue" panose="020B0606020202050201"/>
              <a:cs typeface="Bebas Neue" panose="020B0606020202050201"/>
              <a:sym typeface="Bebas Neue" panose="020B0606020202050201"/>
            </a:endParaRPr>
          </a:p>
        </p:txBody>
      </p:sp>
      <p:sp>
        <p:nvSpPr>
          <p:cNvPr id="534" name="Google Shape;534;p46"/>
          <p:cNvSpPr txBox="1"/>
          <p:nvPr/>
        </p:nvSpPr>
        <p:spPr>
          <a:xfrm flipH="1">
            <a:off x="95885" y="2673985"/>
            <a:ext cx="2404745" cy="831215"/>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US" sz="2400" b="1">
                <a:solidFill>
                  <a:schemeClr val="lt1"/>
                </a:solidFill>
                <a:latin typeface="Bebas Neue" panose="020B0606020202050201"/>
                <a:ea typeface="Bebas Neue" panose="020B0606020202050201"/>
                <a:cs typeface="Bebas Neue" panose="020B0606020202050201"/>
                <a:sym typeface="Bebas Neue" panose="020B0606020202050201"/>
              </a:rPr>
              <a:t>Logistic regression</a:t>
            </a:r>
            <a:endParaRPr lang="en-US" sz="2400" b="1">
              <a:solidFill>
                <a:schemeClr val="lt1"/>
              </a:solidFill>
              <a:latin typeface="Bebas Neue" panose="020B0606020202050201"/>
              <a:ea typeface="Bebas Neue" panose="020B0606020202050201"/>
              <a:cs typeface="Bebas Neue" panose="020B0606020202050201"/>
              <a:sym typeface="Bebas Neue" panose="020B0606020202050201"/>
            </a:endParaRPr>
          </a:p>
        </p:txBody>
      </p:sp>
      <p:cxnSp>
        <p:nvCxnSpPr>
          <p:cNvPr id="535" name="Google Shape;535;p46"/>
          <p:cNvCxnSpPr>
            <a:stCxn id="533" idx="1"/>
            <a:endCxn id="536" idx="3"/>
          </p:cNvCxnSpPr>
          <p:nvPr/>
        </p:nvCxnSpPr>
        <p:spPr>
          <a:xfrm flipV="1">
            <a:off x="1967734" y="1595575"/>
            <a:ext cx="2170430" cy="3810"/>
          </a:xfrm>
          <a:prstGeom prst="straightConnector1">
            <a:avLst/>
          </a:prstGeom>
          <a:noFill/>
          <a:ln w="9525" cap="flat" cmpd="sng">
            <a:solidFill>
              <a:schemeClr val="lt1"/>
            </a:solidFill>
            <a:prstDash val="solid"/>
            <a:round/>
            <a:headEnd type="none" w="med" len="med"/>
            <a:tailEnd type="oval" w="med" len="med"/>
          </a:ln>
        </p:spPr>
      </p:cxnSp>
      <p:cxnSp>
        <p:nvCxnSpPr>
          <p:cNvPr id="537" name="Google Shape;537;p46"/>
          <p:cNvCxnSpPr>
            <a:stCxn id="534" idx="1"/>
            <a:endCxn id="538" idx="3"/>
          </p:cNvCxnSpPr>
          <p:nvPr/>
        </p:nvCxnSpPr>
        <p:spPr>
          <a:xfrm flipV="1">
            <a:off x="2500805" y="2821850"/>
            <a:ext cx="1637665" cy="267970"/>
          </a:xfrm>
          <a:prstGeom prst="straightConnector1">
            <a:avLst/>
          </a:prstGeom>
          <a:noFill/>
          <a:ln w="9525" cap="flat" cmpd="sng">
            <a:solidFill>
              <a:schemeClr val="lt1"/>
            </a:solidFill>
            <a:prstDash val="solid"/>
            <a:round/>
            <a:headEnd type="none" w="med" len="med"/>
            <a:tailEnd type="oval" w="med" len="med"/>
          </a:ln>
        </p:spPr>
      </p:cxnSp>
      <p:cxnSp>
        <p:nvCxnSpPr>
          <p:cNvPr id="539" name="Google Shape;539;p46"/>
          <p:cNvCxnSpPr>
            <a:stCxn id="532" idx="3"/>
            <a:endCxn id="540" idx="1"/>
          </p:cNvCxnSpPr>
          <p:nvPr/>
        </p:nvCxnSpPr>
        <p:spPr>
          <a:xfrm flipH="1" flipV="1">
            <a:off x="4661351" y="3435025"/>
            <a:ext cx="1891030" cy="70485"/>
          </a:xfrm>
          <a:prstGeom prst="straightConnector1">
            <a:avLst/>
          </a:prstGeom>
          <a:noFill/>
          <a:ln w="9525" cap="flat" cmpd="sng">
            <a:solidFill>
              <a:schemeClr val="lt1"/>
            </a:solidFill>
            <a:prstDash val="solid"/>
            <a:round/>
            <a:headEnd type="none" w="med" len="med"/>
            <a:tailEnd type="oval" w="med" len="med"/>
          </a:ln>
        </p:spPr>
      </p:cxnSp>
      <p:cxnSp>
        <p:nvCxnSpPr>
          <p:cNvPr id="541" name="Google Shape;541;p46"/>
          <p:cNvCxnSpPr>
            <a:stCxn id="531" idx="3"/>
            <a:endCxn id="542" idx="1"/>
          </p:cNvCxnSpPr>
          <p:nvPr/>
        </p:nvCxnSpPr>
        <p:spPr>
          <a:xfrm flipH="1" flipV="1">
            <a:off x="4661819" y="2208813"/>
            <a:ext cx="2419985" cy="33655"/>
          </a:xfrm>
          <a:prstGeom prst="straightConnector1">
            <a:avLst/>
          </a:prstGeom>
          <a:noFill/>
          <a:ln w="9525" cap="flat" cmpd="sng">
            <a:solidFill>
              <a:schemeClr val="lt1"/>
            </a:solidFill>
            <a:prstDash val="solid"/>
            <a:round/>
            <a:headEnd type="none" w="med" len="med"/>
            <a:tailEnd type="oval" w="med" len="med"/>
          </a:ln>
        </p:spPr>
      </p:cxnSp>
      <p:sp>
        <p:nvSpPr>
          <p:cNvPr id="540" name="Google Shape;540;p46"/>
          <p:cNvSpPr txBox="1"/>
          <p:nvPr/>
        </p:nvSpPr>
        <p:spPr>
          <a:xfrm flipH="1">
            <a:off x="4137765" y="3286975"/>
            <a:ext cx="523500" cy="296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en-GB" sz="2300">
                <a:solidFill>
                  <a:schemeClr val="dk1"/>
                </a:solidFill>
                <a:latin typeface="Bebas Neue" panose="020B0606020202050201"/>
                <a:ea typeface="Bebas Neue" panose="020B0606020202050201"/>
                <a:cs typeface="Bebas Neue" panose="020B0606020202050201"/>
                <a:sym typeface="Bebas Neue" panose="020B0606020202050201"/>
              </a:rPr>
              <a:t>1</a:t>
            </a:r>
            <a:endParaRPr sz="23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538" name="Google Shape;538;p46"/>
          <p:cNvSpPr txBox="1"/>
          <p:nvPr/>
        </p:nvSpPr>
        <p:spPr>
          <a:xfrm flipH="1">
            <a:off x="4137765" y="2673825"/>
            <a:ext cx="523500" cy="296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en-GB" sz="2300">
                <a:solidFill>
                  <a:schemeClr val="dk1"/>
                </a:solidFill>
                <a:latin typeface="Bebas Neue" panose="020B0606020202050201"/>
                <a:ea typeface="Bebas Neue" panose="020B0606020202050201"/>
                <a:cs typeface="Bebas Neue" panose="020B0606020202050201"/>
                <a:sym typeface="Bebas Neue" panose="020B0606020202050201"/>
              </a:rPr>
              <a:t>2</a:t>
            </a:r>
            <a:endParaRPr sz="23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542" name="Google Shape;542;p46"/>
          <p:cNvSpPr txBox="1"/>
          <p:nvPr/>
        </p:nvSpPr>
        <p:spPr>
          <a:xfrm flipH="1">
            <a:off x="4137765" y="2060675"/>
            <a:ext cx="523500" cy="296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en-GB" sz="2300">
                <a:solidFill>
                  <a:schemeClr val="dk1"/>
                </a:solidFill>
                <a:latin typeface="Bebas Neue" panose="020B0606020202050201"/>
                <a:ea typeface="Bebas Neue" panose="020B0606020202050201"/>
                <a:cs typeface="Bebas Neue" panose="020B0606020202050201"/>
                <a:sym typeface="Bebas Neue" panose="020B0606020202050201"/>
              </a:rPr>
              <a:t>3</a:t>
            </a:r>
            <a:endParaRPr sz="23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536" name="Google Shape;536;p46"/>
          <p:cNvSpPr txBox="1"/>
          <p:nvPr/>
        </p:nvSpPr>
        <p:spPr>
          <a:xfrm flipH="1">
            <a:off x="4137765" y="1447525"/>
            <a:ext cx="523500" cy="2961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en-GB" sz="2300">
                <a:solidFill>
                  <a:schemeClr val="dk1"/>
                </a:solidFill>
                <a:latin typeface="Bebas Neue" panose="020B0606020202050201"/>
                <a:ea typeface="Bebas Neue" panose="020B0606020202050201"/>
                <a:cs typeface="Bebas Neue" panose="020B0606020202050201"/>
                <a:sym typeface="Bebas Neue" panose="020B0606020202050201"/>
              </a:rPr>
              <a:t>4</a:t>
            </a:r>
            <a:endParaRPr sz="2300">
              <a:solidFill>
                <a:schemeClr val="dk1"/>
              </a:solidFill>
              <a:latin typeface="Bebas Neue" panose="020B0606020202050201"/>
              <a:ea typeface="Bebas Neue" panose="020B0606020202050201"/>
              <a:cs typeface="Bebas Neue" panose="020B0606020202050201"/>
              <a:sym typeface="Bebas Neue" panose="020B0606020202050201"/>
            </a:endParaRPr>
          </a:p>
        </p:txBody>
      </p:sp>
      <p:cxnSp>
        <p:nvCxnSpPr>
          <p:cNvPr id="543" name="Google Shape;543;p46"/>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568" name="Shape 568"/>
        <p:cNvGrpSpPr/>
        <p:nvPr/>
      </p:nvGrpSpPr>
      <p:grpSpPr>
        <a:xfrm>
          <a:off x="0" y="0"/>
          <a:ext cx="0" cy="0"/>
          <a:chOff x="0" y="0"/>
          <a:chExt cx="0" cy="0"/>
        </a:xfrm>
      </p:grpSpPr>
      <p:sp>
        <p:nvSpPr>
          <p:cNvPr id="569" name="Google Shape;569;p48"/>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linear regression</a:t>
            </a:r>
            <a:endParaRPr lang="en-US" altLang="en-GB"/>
          </a:p>
        </p:txBody>
      </p:sp>
      <p:cxnSp>
        <p:nvCxnSpPr>
          <p:cNvPr id="600" name="Google Shape;600;p48"/>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sp>
        <p:nvSpPr>
          <p:cNvPr id="2" name="Text Box 1"/>
          <p:cNvSpPr txBox="1"/>
          <p:nvPr/>
        </p:nvSpPr>
        <p:spPr>
          <a:xfrm>
            <a:off x="5292090" y="1851660"/>
            <a:ext cx="3134995" cy="2245360"/>
          </a:xfrm>
          <a:prstGeom prst="rect">
            <a:avLst/>
          </a:prstGeom>
          <a:noFill/>
        </p:spPr>
        <p:txBody>
          <a:bodyPr wrap="square" rtlCol="0">
            <a:spAutoFit/>
          </a:bodyPr>
          <a:p>
            <a:pPr algn="l"/>
            <a:r>
              <a:rPr lang="en-US" sz="2000" b="1">
                <a:solidFill>
                  <a:schemeClr val="bg1"/>
                </a:solidFill>
              </a:rPr>
              <a:t>The model explains 32% of the variability of the response data around its mean. This suggests that the model is not very effective at expressing the data</a:t>
            </a:r>
            <a:endParaRPr lang="en-US" sz="2000" b="1">
              <a:solidFill>
                <a:schemeClr val="bg1"/>
              </a:solidFill>
            </a:endParaRPr>
          </a:p>
        </p:txBody>
      </p:sp>
      <p:pic>
        <p:nvPicPr>
          <p:cNvPr id="1" name="Picture 0"/>
          <p:cNvPicPr>
            <a:picLocks noChangeAspect="1"/>
          </p:cNvPicPr>
          <p:nvPr/>
        </p:nvPicPr>
        <p:blipFill>
          <a:blip r:embed="rId1"/>
          <a:stretch>
            <a:fillRect/>
          </a:stretch>
        </p:blipFill>
        <p:spPr>
          <a:xfrm>
            <a:off x="467360" y="1779270"/>
            <a:ext cx="3538220" cy="16846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568" name="Shape 568"/>
        <p:cNvGrpSpPr/>
        <p:nvPr/>
      </p:nvGrpSpPr>
      <p:grpSpPr>
        <a:xfrm>
          <a:off x="0" y="0"/>
          <a:ext cx="0" cy="0"/>
          <a:chOff x="0" y="0"/>
          <a:chExt cx="0" cy="0"/>
        </a:xfrm>
      </p:grpSpPr>
      <p:sp>
        <p:nvSpPr>
          <p:cNvPr id="569" name="Google Shape;569;p48"/>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LOGISTIC regression</a:t>
            </a:r>
            <a:endParaRPr lang="en-US" altLang="en-GB"/>
          </a:p>
        </p:txBody>
      </p:sp>
      <p:cxnSp>
        <p:nvCxnSpPr>
          <p:cNvPr id="600" name="Google Shape;600;p48"/>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pic>
        <p:nvPicPr>
          <p:cNvPr id="3" name="Picture 2"/>
          <p:cNvPicPr>
            <a:picLocks noChangeAspect="1"/>
          </p:cNvPicPr>
          <p:nvPr/>
        </p:nvPicPr>
        <p:blipFill>
          <a:blip r:embed="rId1"/>
          <a:stretch>
            <a:fillRect/>
          </a:stretch>
        </p:blipFill>
        <p:spPr>
          <a:xfrm>
            <a:off x="107315" y="1347470"/>
            <a:ext cx="4371975" cy="2228850"/>
          </a:xfrm>
          <a:prstGeom prst="rect">
            <a:avLst/>
          </a:prstGeom>
        </p:spPr>
      </p:pic>
      <p:pic>
        <p:nvPicPr>
          <p:cNvPr id="4" name="Picture 3"/>
          <p:cNvPicPr>
            <a:picLocks noChangeAspect="1"/>
          </p:cNvPicPr>
          <p:nvPr/>
        </p:nvPicPr>
        <p:blipFill>
          <a:blip r:embed="rId2"/>
          <a:stretch>
            <a:fillRect/>
          </a:stretch>
        </p:blipFill>
        <p:spPr>
          <a:xfrm>
            <a:off x="179070" y="3723640"/>
            <a:ext cx="4295140" cy="459105"/>
          </a:xfrm>
          <a:prstGeom prst="rect">
            <a:avLst/>
          </a:prstGeom>
        </p:spPr>
      </p:pic>
      <p:sp>
        <p:nvSpPr>
          <p:cNvPr id="5" name="Text Box 4"/>
          <p:cNvSpPr txBox="1"/>
          <p:nvPr/>
        </p:nvSpPr>
        <p:spPr>
          <a:xfrm>
            <a:off x="5075555" y="1635125"/>
            <a:ext cx="3134995" cy="1938020"/>
          </a:xfrm>
          <a:prstGeom prst="rect">
            <a:avLst/>
          </a:prstGeom>
          <a:noFill/>
        </p:spPr>
        <p:txBody>
          <a:bodyPr wrap="square" rtlCol="0">
            <a:spAutoFit/>
          </a:bodyPr>
          <a:p>
            <a:pPr algn="l"/>
            <a:r>
              <a:rPr lang="en-US" sz="2000" b="1">
                <a:solidFill>
                  <a:schemeClr val="bg1"/>
                </a:solidFill>
              </a:rPr>
              <a:t>With an accuracy value of 58%, the logistic regresstion model is not suitable, it is only slightly higher than the coin toss probability</a:t>
            </a:r>
            <a:endParaRPr lang="en-US" sz="2000" b="1">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568" name="Shape 568"/>
        <p:cNvGrpSpPr/>
        <p:nvPr/>
      </p:nvGrpSpPr>
      <p:grpSpPr>
        <a:xfrm>
          <a:off x="0" y="0"/>
          <a:ext cx="0" cy="0"/>
          <a:chOff x="0" y="0"/>
          <a:chExt cx="0" cy="0"/>
        </a:xfrm>
      </p:grpSpPr>
      <p:sp>
        <p:nvSpPr>
          <p:cNvPr id="569" name="Google Shape;569;p48"/>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random forest</a:t>
            </a:r>
            <a:endParaRPr lang="en-US" altLang="en-GB"/>
          </a:p>
        </p:txBody>
      </p:sp>
      <p:cxnSp>
        <p:nvCxnSpPr>
          <p:cNvPr id="600" name="Google Shape;600;p48"/>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sp>
        <p:nvSpPr>
          <p:cNvPr id="5" name="Text Box 4"/>
          <p:cNvSpPr txBox="1"/>
          <p:nvPr/>
        </p:nvSpPr>
        <p:spPr>
          <a:xfrm>
            <a:off x="5075555" y="1491615"/>
            <a:ext cx="3134995" cy="2245360"/>
          </a:xfrm>
          <a:prstGeom prst="rect">
            <a:avLst/>
          </a:prstGeom>
          <a:noFill/>
        </p:spPr>
        <p:txBody>
          <a:bodyPr wrap="square" rtlCol="0">
            <a:spAutoFit/>
          </a:bodyPr>
          <a:p>
            <a:pPr algn="l"/>
            <a:r>
              <a:rPr lang="en-US" sz="2000" b="1">
                <a:solidFill>
                  <a:schemeClr val="bg1"/>
                </a:solidFill>
              </a:rPr>
              <a:t>This sklearn's random forest classifier model also has the varian score around 26%, which is the similar with the linear gregession model</a:t>
            </a:r>
            <a:endParaRPr lang="en-US" sz="2000" b="1">
              <a:solidFill>
                <a:schemeClr val="bg1"/>
              </a:solidFill>
            </a:endParaRPr>
          </a:p>
        </p:txBody>
      </p:sp>
      <p:pic>
        <p:nvPicPr>
          <p:cNvPr id="1" name="Picture 0"/>
          <p:cNvPicPr>
            <a:picLocks noChangeAspect="1"/>
          </p:cNvPicPr>
          <p:nvPr/>
        </p:nvPicPr>
        <p:blipFill>
          <a:blip r:embed="rId1"/>
          <a:stretch>
            <a:fillRect/>
          </a:stretch>
        </p:blipFill>
        <p:spPr>
          <a:xfrm>
            <a:off x="107315" y="3795395"/>
            <a:ext cx="4146550" cy="354965"/>
          </a:xfrm>
          <a:prstGeom prst="rect">
            <a:avLst/>
          </a:prstGeom>
        </p:spPr>
      </p:pic>
      <p:pic>
        <p:nvPicPr>
          <p:cNvPr id="4" name="Picture 3"/>
          <p:cNvPicPr>
            <a:picLocks noChangeAspect="1"/>
          </p:cNvPicPr>
          <p:nvPr/>
        </p:nvPicPr>
        <p:blipFill>
          <a:blip r:embed="rId2"/>
          <a:stretch>
            <a:fillRect/>
          </a:stretch>
        </p:blipFill>
        <p:spPr>
          <a:xfrm>
            <a:off x="179070" y="1347470"/>
            <a:ext cx="4124325" cy="2324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16" name="Shape 216"/>
        <p:cNvGrpSpPr/>
        <p:nvPr/>
      </p:nvGrpSpPr>
      <p:grpSpPr>
        <a:xfrm>
          <a:off x="0" y="0"/>
          <a:ext cx="0" cy="0"/>
          <a:chOff x="0" y="0"/>
          <a:chExt cx="0" cy="0"/>
        </a:xfrm>
      </p:grpSpPr>
      <p:sp>
        <p:nvSpPr>
          <p:cNvPr id="217" name="Google Shape;217;p34"/>
          <p:cNvSpPr txBox="1"/>
          <p:nvPr>
            <p:ph type="title"/>
          </p:nvPr>
        </p:nvSpPr>
        <p:spPr>
          <a:xfrm>
            <a:off x="715100" y="1379713"/>
            <a:ext cx="46611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INTRODUCTION</a:t>
            </a:r>
            <a:endParaRPr lang="en-US" altLang="en-GB"/>
          </a:p>
        </p:txBody>
      </p:sp>
      <p:sp>
        <p:nvSpPr>
          <p:cNvPr id="218" name="Google Shape;218;p34"/>
          <p:cNvSpPr txBox="1"/>
          <p:nvPr>
            <p:ph type="subTitle" idx="1"/>
          </p:nvPr>
        </p:nvSpPr>
        <p:spPr>
          <a:xfrm>
            <a:off x="715200" y="2221525"/>
            <a:ext cx="3590100" cy="1681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a:latin typeface="Arial" panose="020B0604020202020204" pitchFamily="34" charset="0"/>
                <a:cs typeface="Arial" panose="020B0604020202020204" pitchFamily="34" charset="0"/>
              </a:rPr>
              <a:t>Red wine is a type of wine made from dark-colored grape varieties. It is produced by fermenting the grape juice along with the grape skins, seeds, and sometimes even the stems. The color of red wine ranges from light red to deep purple, depending on the grape variety and the winemaking process.</a:t>
            </a:r>
            <a:endParaRPr lang="en-GB">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568" name="Shape 568"/>
        <p:cNvGrpSpPr/>
        <p:nvPr/>
      </p:nvGrpSpPr>
      <p:grpSpPr>
        <a:xfrm>
          <a:off x="0" y="0"/>
          <a:ext cx="0" cy="0"/>
          <a:chOff x="0" y="0"/>
          <a:chExt cx="0" cy="0"/>
        </a:xfrm>
      </p:grpSpPr>
      <p:sp>
        <p:nvSpPr>
          <p:cNvPr id="569" name="Google Shape;569;p48"/>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KMEANS</a:t>
            </a:r>
            <a:endParaRPr lang="en-US" altLang="en-GB"/>
          </a:p>
        </p:txBody>
      </p:sp>
      <p:cxnSp>
        <p:nvCxnSpPr>
          <p:cNvPr id="600" name="Google Shape;600;p48"/>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sp>
        <p:nvSpPr>
          <p:cNvPr id="5" name="Text Box 4"/>
          <p:cNvSpPr txBox="1"/>
          <p:nvPr/>
        </p:nvSpPr>
        <p:spPr>
          <a:xfrm>
            <a:off x="5003800" y="2427605"/>
            <a:ext cx="4090035" cy="706755"/>
          </a:xfrm>
          <a:prstGeom prst="rect">
            <a:avLst/>
          </a:prstGeom>
          <a:noFill/>
        </p:spPr>
        <p:txBody>
          <a:bodyPr wrap="square" rtlCol="0">
            <a:spAutoFit/>
          </a:bodyPr>
          <a:p>
            <a:r>
              <a:rPr lang="en-US" sz="2000" b="1">
                <a:solidFill>
                  <a:schemeClr val="bg1"/>
                </a:solidFill>
              </a:rPr>
              <a:t>Score = 96% model fit with ~ 96% data. This is suitable model</a:t>
            </a:r>
            <a:endParaRPr lang="en-US" sz="2000" b="1">
              <a:solidFill>
                <a:schemeClr val="bg1"/>
              </a:solidFill>
            </a:endParaRPr>
          </a:p>
        </p:txBody>
      </p:sp>
      <p:pic>
        <p:nvPicPr>
          <p:cNvPr id="3" name="Picture 2"/>
          <p:cNvPicPr>
            <a:picLocks noChangeAspect="1"/>
          </p:cNvPicPr>
          <p:nvPr/>
        </p:nvPicPr>
        <p:blipFill>
          <a:blip r:embed="rId1"/>
          <a:stretch>
            <a:fillRect/>
          </a:stretch>
        </p:blipFill>
        <p:spPr>
          <a:xfrm>
            <a:off x="5003800" y="1275080"/>
            <a:ext cx="2070735" cy="807720"/>
          </a:xfrm>
          <a:prstGeom prst="rect">
            <a:avLst/>
          </a:prstGeom>
        </p:spPr>
      </p:pic>
      <p:pic>
        <p:nvPicPr>
          <p:cNvPr id="100" name="Picture 99"/>
          <p:cNvPicPr/>
          <p:nvPr/>
        </p:nvPicPr>
        <p:blipFill>
          <a:blip r:embed="rId2"/>
          <a:stretch>
            <a:fillRect/>
          </a:stretch>
        </p:blipFill>
        <p:spPr>
          <a:xfrm>
            <a:off x="-108585" y="1203325"/>
            <a:ext cx="4634865" cy="337375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conclusions</a:t>
            </a:r>
            <a:endParaRPr lang="en-US"/>
          </a:p>
        </p:txBody>
      </p:sp>
      <p:sp>
        <p:nvSpPr>
          <p:cNvPr id="5" name="Text Box 4"/>
          <p:cNvSpPr txBox="1"/>
          <p:nvPr/>
        </p:nvSpPr>
        <p:spPr>
          <a:xfrm>
            <a:off x="107315" y="1348105"/>
            <a:ext cx="8906510" cy="706755"/>
          </a:xfrm>
          <a:prstGeom prst="rect">
            <a:avLst/>
          </a:prstGeom>
          <a:noFill/>
        </p:spPr>
        <p:txBody>
          <a:bodyPr wrap="square" rtlCol="0">
            <a:spAutoFit/>
          </a:bodyPr>
          <a:p>
            <a:r>
              <a:rPr lang="en-US" sz="2000" b="1">
                <a:solidFill>
                  <a:schemeClr val="bg1"/>
                </a:solidFill>
              </a:rPr>
              <a:t>We observed the key factors that determine and affects the quality of the red wine is alcohol, sulphates, citric acid and fixed acidity</a:t>
            </a:r>
            <a:endParaRPr lang="en-US" sz="2000" b="1">
              <a:solidFill>
                <a:schemeClr val="bg1"/>
              </a:solidFill>
            </a:endParaRPr>
          </a:p>
        </p:txBody>
      </p:sp>
      <p:sp>
        <p:nvSpPr>
          <p:cNvPr id="3" name="Text Box 2"/>
          <p:cNvSpPr txBox="1"/>
          <p:nvPr/>
        </p:nvSpPr>
        <p:spPr>
          <a:xfrm>
            <a:off x="179705" y="2139950"/>
            <a:ext cx="8906510" cy="1014730"/>
          </a:xfrm>
          <a:prstGeom prst="rect">
            <a:avLst/>
          </a:prstGeom>
          <a:noFill/>
        </p:spPr>
        <p:txBody>
          <a:bodyPr wrap="square" rtlCol="0">
            <a:spAutoFit/>
          </a:bodyPr>
          <a:p>
            <a:r>
              <a:rPr lang="en-US" sz="2000" b="1">
                <a:solidFill>
                  <a:schemeClr val="bg1"/>
                </a:solidFill>
              </a:rPr>
              <a:t>To make predictions of wine quality and any other if required, I use Kmeans models. The Kmeans performed marginally better and I decided to stick with it if we had to make any more predictions</a:t>
            </a:r>
            <a:endParaRPr lang="en-US" sz="2000" b="1">
              <a:solidFill>
                <a:schemeClr val="bg1"/>
              </a:solidFill>
            </a:endParaRPr>
          </a:p>
        </p:txBody>
      </p:sp>
      <p:sp>
        <p:nvSpPr>
          <p:cNvPr id="4" name="Text Box 3"/>
          <p:cNvSpPr txBox="1"/>
          <p:nvPr/>
        </p:nvSpPr>
        <p:spPr>
          <a:xfrm>
            <a:off x="179705" y="3298825"/>
            <a:ext cx="8906510" cy="1322070"/>
          </a:xfrm>
          <a:prstGeom prst="rect">
            <a:avLst/>
          </a:prstGeom>
          <a:noFill/>
        </p:spPr>
        <p:txBody>
          <a:bodyPr wrap="square" rtlCol="0">
            <a:spAutoFit/>
          </a:bodyPr>
          <a:p>
            <a:r>
              <a:rPr lang="en-US" sz="2000" b="1">
                <a:solidFill>
                  <a:schemeClr val="bg1"/>
                </a:solidFill>
              </a:rPr>
              <a:t>The usage of this analysis will help to understand whether by modifying the variables, it is possible to increase the quality of the wine on the market. If you can control your variables, then you can predict the quality of your wine and obtain more profits</a:t>
            </a:r>
            <a:endParaRPr lang="en-US" sz="2000" b="1">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878" name="Shape 878"/>
        <p:cNvGrpSpPr/>
        <p:nvPr/>
      </p:nvGrpSpPr>
      <p:grpSpPr>
        <a:xfrm>
          <a:off x="0" y="0"/>
          <a:ext cx="0" cy="0"/>
          <a:chOff x="0" y="0"/>
          <a:chExt cx="0" cy="0"/>
        </a:xfrm>
      </p:grpSpPr>
      <p:sp>
        <p:nvSpPr>
          <p:cNvPr id="879" name="Google Shape;879;p63"/>
          <p:cNvSpPr txBox="1"/>
          <p:nvPr>
            <p:ph type="body" idx="4294967295"/>
          </p:nvPr>
        </p:nvSpPr>
        <p:spPr>
          <a:xfrm>
            <a:off x="2411730" y="2644140"/>
            <a:ext cx="3813810" cy="69278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bg1"/>
                </a:solidFill>
              </a:rPr>
              <a:t>Do</a:t>
            </a:r>
            <a:r>
              <a:rPr lang="en-US" altLang="en-GB" sz="2000" b="1">
                <a:solidFill>
                  <a:schemeClr val="bg1"/>
                </a:solidFill>
              </a:rPr>
              <a:t> you</a:t>
            </a:r>
            <a:r>
              <a:rPr lang="en-GB" sz="2000" b="1">
                <a:solidFill>
                  <a:schemeClr val="bg1"/>
                </a:solidFill>
              </a:rPr>
              <a:t> have any questions?</a:t>
            </a:r>
            <a:endParaRPr sz="2000" b="1">
              <a:solidFill>
                <a:schemeClr val="bg1"/>
              </a:solidFill>
            </a:endParaRPr>
          </a:p>
          <a:p>
            <a:pPr marL="0" lvl="0" indent="0" algn="l" rtl="0">
              <a:spcBef>
                <a:spcPts val="0"/>
              </a:spcBef>
              <a:spcAft>
                <a:spcPts val="0"/>
              </a:spcAft>
              <a:buNone/>
            </a:pPr>
          </a:p>
          <a:p>
            <a:pPr marL="0" lvl="0" indent="0" algn="l" rtl="0">
              <a:spcBef>
                <a:spcPts val="0"/>
              </a:spcBef>
              <a:spcAft>
                <a:spcPts val="0"/>
              </a:spcAft>
              <a:buNone/>
            </a:pPr>
            <a:endParaRPr lang="en-GB"/>
          </a:p>
        </p:txBody>
      </p:sp>
      <p:sp>
        <p:nvSpPr>
          <p:cNvPr id="880" name="Google Shape;880;p63"/>
          <p:cNvSpPr txBox="1"/>
          <p:nvPr>
            <p:ph type="title"/>
          </p:nvPr>
        </p:nvSpPr>
        <p:spPr>
          <a:xfrm>
            <a:off x="2915920" y="1491615"/>
            <a:ext cx="2473325" cy="10775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7200"/>
              <a:t>Thanks</a:t>
            </a:r>
            <a:endParaRPr lang="en-GB" sz="7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27" name="Shape 227"/>
        <p:cNvGrpSpPr/>
        <p:nvPr/>
      </p:nvGrpSpPr>
      <p:grpSpPr>
        <a:xfrm>
          <a:off x="0" y="0"/>
          <a:ext cx="0" cy="0"/>
          <a:chOff x="0" y="0"/>
          <a:chExt cx="0" cy="0"/>
        </a:xfrm>
      </p:grpSpPr>
      <p:sp>
        <p:nvSpPr>
          <p:cNvPr id="228" name="Google Shape;228;p35"/>
          <p:cNvSpPr txBox="1"/>
          <p:nvPr>
            <p:ph type="title"/>
          </p:nvPr>
        </p:nvSpPr>
        <p:spPr>
          <a:xfrm>
            <a:off x="2987675" y="2571750"/>
            <a:ext cx="5039360" cy="84201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solidFill>
                  <a:schemeClr val="bg1"/>
                </a:solidFill>
                <a:latin typeface="Arial" panose="020B0604020202020204" pitchFamily="34" charset="0"/>
                <a:cs typeface="Arial" panose="020B0604020202020204" pitchFamily="34" charset="0"/>
              </a:rPr>
              <a:t>What makes a quality wine</a:t>
            </a:r>
            <a:br>
              <a:rPr lang="en-US" b="1" dirty="0">
                <a:solidFill>
                  <a:schemeClr val="bg1"/>
                </a:solidFill>
                <a:latin typeface="Arial" panose="020B0604020202020204" pitchFamily="34" charset="0"/>
                <a:cs typeface="Arial" panose="020B0604020202020204" pitchFamily="34" charset="0"/>
              </a:rPr>
            </a:br>
            <a:endParaRPr lang="en-GB"/>
          </a:p>
        </p:txBody>
      </p:sp>
      <p:sp>
        <p:nvSpPr>
          <p:cNvPr id="230" name="Google Shape;230;p35"/>
          <p:cNvSpPr txBox="1"/>
          <p:nvPr>
            <p:ph type="title" idx="2"/>
          </p:nvPr>
        </p:nvSpPr>
        <p:spPr>
          <a:xfrm>
            <a:off x="1259875" y="1851543"/>
            <a:ext cx="1831500" cy="143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a:t>01.</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34" name="Shape 234"/>
        <p:cNvGrpSpPr/>
        <p:nvPr/>
      </p:nvGrpSpPr>
      <p:grpSpPr>
        <a:xfrm>
          <a:off x="0" y="0"/>
          <a:ext cx="0" cy="0"/>
          <a:chOff x="0" y="0"/>
          <a:chExt cx="0" cy="0"/>
        </a:xfrm>
      </p:grpSpPr>
      <p:sp>
        <p:nvSpPr>
          <p:cNvPr id="235" name="Google Shape;235;p36"/>
          <p:cNvSpPr txBox="1"/>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The FacTORS</a:t>
            </a:r>
            <a:endParaRPr lang="en-US" altLang="en-GB"/>
          </a:p>
        </p:txBody>
      </p:sp>
      <p:cxnSp>
        <p:nvCxnSpPr>
          <p:cNvPr id="249" name="Google Shape;249;p36"/>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sp>
        <p:nvSpPr>
          <p:cNvPr id="3" name="Text Box 2"/>
          <p:cNvSpPr txBox="1"/>
          <p:nvPr/>
        </p:nvSpPr>
        <p:spPr>
          <a:xfrm>
            <a:off x="5868035" y="2283460"/>
            <a:ext cx="3207385" cy="1014730"/>
          </a:xfrm>
          <a:prstGeom prst="rect">
            <a:avLst/>
          </a:prstGeom>
          <a:noFill/>
        </p:spPr>
        <p:txBody>
          <a:bodyPr wrap="square" rtlCol="0">
            <a:spAutoFit/>
          </a:bodyPr>
          <a:p>
            <a:pPr algn="l"/>
            <a:r>
              <a:rPr lang="en-US" sz="2000" b="1">
                <a:solidFill>
                  <a:schemeClr val="bg1"/>
                </a:solidFill>
              </a:rPr>
              <a:t>There are 11 factors affecting red wine quality base on dataset</a:t>
            </a:r>
            <a:endParaRPr lang="en-US" sz="2000" b="1">
              <a:solidFill>
                <a:schemeClr val="bg1"/>
              </a:solidFill>
            </a:endParaRPr>
          </a:p>
        </p:txBody>
      </p:sp>
      <p:pic>
        <p:nvPicPr>
          <p:cNvPr id="2" name="Picture 1"/>
          <p:cNvPicPr>
            <a:picLocks noChangeAspect="1"/>
          </p:cNvPicPr>
          <p:nvPr/>
        </p:nvPicPr>
        <p:blipFill>
          <a:blip r:embed="rId2"/>
          <a:stretch>
            <a:fillRect/>
          </a:stretch>
        </p:blipFill>
        <p:spPr>
          <a:xfrm>
            <a:off x="107315" y="945515"/>
            <a:ext cx="5251450" cy="41509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234" name="Shape 234"/>
        <p:cNvGrpSpPr/>
        <p:nvPr/>
      </p:nvGrpSpPr>
      <p:grpSpPr>
        <a:xfrm>
          <a:off x="0" y="0"/>
          <a:ext cx="0" cy="0"/>
          <a:chOff x="0" y="0"/>
          <a:chExt cx="0" cy="0"/>
        </a:xfrm>
      </p:grpSpPr>
      <p:sp>
        <p:nvSpPr>
          <p:cNvPr id="235" name="Google Shape;235;p36"/>
          <p:cNvSpPr txBox="1"/>
          <p:nvPr>
            <p:ph type="title"/>
          </p:nvPr>
        </p:nvSpPr>
        <p:spPr>
          <a:xfrm>
            <a:off x="720000" y="41137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wine quality classification</a:t>
            </a:r>
            <a:endParaRPr lang="en-US" altLang="en-GB"/>
          </a:p>
        </p:txBody>
      </p:sp>
      <p:cxnSp>
        <p:nvCxnSpPr>
          <p:cNvPr id="249" name="Google Shape;249;p36"/>
          <p:cNvCxnSpPr/>
          <p:nvPr/>
        </p:nvCxnSpPr>
        <p:spPr>
          <a:xfrm>
            <a:off x="-14325" y="294375"/>
            <a:ext cx="1998600" cy="0"/>
          </a:xfrm>
          <a:prstGeom prst="straightConnector1">
            <a:avLst/>
          </a:prstGeom>
          <a:noFill/>
          <a:ln w="9525" cap="flat" cmpd="sng">
            <a:solidFill>
              <a:schemeClr val="lt1"/>
            </a:solidFill>
            <a:prstDash val="solid"/>
            <a:round/>
            <a:headEnd type="none" w="med" len="med"/>
            <a:tailEnd type="none" w="med" len="med"/>
          </a:ln>
        </p:spPr>
      </p:cxnSp>
      <p:pic>
        <p:nvPicPr>
          <p:cNvPr id="101" name="Picture 100"/>
          <p:cNvPicPr/>
          <p:nvPr/>
        </p:nvPicPr>
        <p:blipFill>
          <a:blip r:embed="rId2"/>
          <a:stretch>
            <a:fillRect/>
          </a:stretch>
        </p:blipFill>
        <p:spPr>
          <a:xfrm>
            <a:off x="107315" y="915035"/>
            <a:ext cx="5006975" cy="4090670"/>
          </a:xfrm>
          <a:prstGeom prst="rect">
            <a:avLst/>
          </a:prstGeom>
          <a:noFill/>
          <a:ln w="9525">
            <a:noFill/>
          </a:ln>
        </p:spPr>
      </p:pic>
      <p:sp>
        <p:nvSpPr>
          <p:cNvPr id="2" name="Text Box 1"/>
          <p:cNvSpPr txBox="1"/>
          <p:nvPr/>
        </p:nvSpPr>
        <p:spPr>
          <a:xfrm>
            <a:off x="5652135" y="1995170"/>
            <a:ext cx="3207385" cy="1938020"/>
          </a:xfrm>
          <a:prstGeom prst="rect">
            <a:avLst/>
          </a:prstGeom>
          <a:noFill/>
        </p:spPr>
        <p:txBody>
          <a:bodyPr wrap="square" rtlCol="0">
            <a:spAutoFit/>
          </a:bodyPr>
          <a:p>
            <a:pPr algn="l"/>
            <a:r>
              <a:rPr lang="en-US" sz="2000" b="1">
                <a:solidFill>
                  <a:schemeClr val="bg1"/>
                </a:solidFill>
              </a:rPr>
              <a:t>The highest percentages of wine are found among those with quality ratings of 5 and 6, proving that it is more popular than others type</a:t>
            </a:r>
            <a:endParaRPr lang="en-US" sz="2000" b="1">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WhAT makes a quality wine</a:t>
            </a:r>
            <a:endParaRPr lang="en-US"/>
          </a:p>
        </p:txBody>
      </p:sp>
      <p:sp>
        <p:nvSpPr>
          <p:cNvPr id="3" name="Text Box 2"/>
          <p:cNvSpPr txBox="1"/>
          <p:nvPr/>
        </p:nvSpPr>
        <p:spPr>
          <a:xfrm>
            <a:off x="107315" y="1275715"/>
            <a:ext cx="8966200" cy="2245360"/>
          </a:xfrm>
          <a:prstGeom prst="rect">
            <a:avLst/>
          </a:prstGeom>
          <a:noFill/>
        </p:spPr>
        <p:txBody>
          <a:bodyPr wrap="square" rtlCol="0">
            <a:spAutoFit/>
          </a:bodyPr>
          <a:p>
            <a:pPr algn="l"/>
            <a:r>
              <a:rPr lang="en-US" sz="2000" b="1">
                <a:solidFill>
                  <a:schemeClr val="bg1"/>
                </a:solidFill>
              </a:rPr>
              <a:t>There is an official formula that wine tasters use to determine the quality of taste:</a:t>
            </a:r>
            <a:endParaRPr lang="en-US" sz="2000" b="1">
              <a:solidFill>
                <a:schemeClr val="bg1"/>
              </a:solidFill>
            </a:endParaRPr>
          </a:p>
          <a:p>
            <a:pPr algn="l"/>
            <a:r>
              <a:rPr lang="en-US" sz="2000" b="1">
                <a:solidFill>
                  <a:schemeClr val="bg1"/>
                </a:solidFill>
              </a:rPr>
              <a:t>Sweet Taste (sugars + alcohols) &lt;= =&gt; Acid Taste (acids) + Bitter Taste (phenols)</a:t>
            </a:r>
            <a:endParaRPr lang="en-US" sz="2000" b="1">
              <a:solidFill>
                <a:schemeClr val="bg1"/>
              </a:solidFill>
            </a:endParaRPr>
          </a:p>
          <a:p>
            <a:pPr algn="l"/>
            <a:r>
              <a:rPr lang="en-US" sz="2000" b="1">
                <a:solidFill>
                  <a:schemeClr val="bg1"/>
                </a:solidFill>
              </a:rPr>
              <a:t>Ultimately, there are many factors (both official and unofficial) that contribute to a wine's quality, and many organizations use different methods to measure their wine's quality</a:t>
            </a:r>
            <a:endParaRPr lang="en-US" sz="2000" b="1">
              <a:solidFill>
                <a:schemeClr val="bg1"/>
              </a:solidFill>
            </a:endParaRPr>
          </a:p>
        </p:txBody>
      </p:sp>
      <p:sp>
        <p:nvSpPr>
          <p:cNvPr id="4" name="Text Box 3"/>
          <p:cNvSpPr txBox="1"/>
          <p:nvPr/>
        </p:nvSpPr>
        <p:spPr>
          <a:xfrm>
            <a:off x="107315" y="3651885"/>
            <a:ext cx="8966200" cy="706755"/>
          </a:xfrm>
          <a:prstGeom prst="rect">
            <a:avLst/>
          </a:prstGeom>
          <a:noFill/>
        </p:spPr>
        <p:txBody>
          <a:bodyPr wrap="square" rtlCol="0">
            <a:spAutoFit/>
          </a:bodyPr>
          <a:p>
            <a:pPr algn="l"/>
            <a:r>
              <a:rPr lang="en-US" sz="2000" b="1">
                <a:solidFill>
                  <a:schemeClr val="bg1"/>
                </a:solidFill>
              </a:rPr>
              <a:t>This presentation will focus on factors that are closely related to wine quality</a:t>
            </a:r>
            <a:endParaRPr lang="en-US" sz="2000" b="1">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720000" y="483125"/>
            <a:ext cx="7704000" cy="572700"/>
          </a:xfrm>
        </p:spPr>
        <p:txBody>
          <a:bodyPr/>
          <a:p>
            <a:r>
              <a:rPr lang="en-US"/>
              <a:t>Correlation BetWEEn THE FACTORS</a:t>
            </a:r>
            <a:endParaRPr lang="en-US"/>
          </a:p>
        </p:txBody>
      </p:sp>
      <p:pic>
        <p:nvPicPr>
          <p:cNvPr id="102" name="Picture 101"/>
          <p:cNvPicPr/>
          <p:nvPr/>
        </p:nvPicPr>
        <p:blipFill>
          <a:blip r:embed="rId1"/>
          <a:stretch>
            <a:fillRect/>
          </a:stretch>
        </p:blipFill>
        <p:spPr>
          <a:xfrm>
            <a:off x="107315" y="1131570"/>
            <a:ext cx="5797550" cy="3900170"/>
          </a:xfrm>
          <a:prstGeom prst="rect">
            <a:avLst/>
          </a:prstGeom>
          <a:noFill/>
          <a:ln w="9525">
            <a:noFill/>
          </a:ln>
        </p:spPr>
      </p:pic>
      <p:sp>
        <p:nvSpPr>
          <p:cNvPr id="3" name="Text Box 2"/>
          <p:cNvSpPr txBox="1"/>
          <p:nvPr/>
        </p:nvSpPr>
        <p:spPr>
          <a:xfrm>
            <a:off x="6009005" y="1275080"/>
            <a:ext cx="3134995" cy="1630045"/>
          </a:xfrm>
          <a:prstGeom prst="rect">
            <a:avLst/>
          </a:prstGeom>
          <a:noFill/>
        </p:spPr>
        <p:txBody>
          <a:bodyPr wrap="square" rtlCol="0">
            <a:spAutoFit/>
          </a:bodyPr>
          <a:p>
            <a:pPr algn="l"/>
            <a:r>
              <a:rPr lang="en-US" sz="2000" b="1">
                <a:solidFill>
                  <a:schemeClr val="bg1"/>
                </a:solidFill>
              </a:rPr>
              <a:t>The factors have highest correlation are alcohol, sulphates, citric acid and fixed acidity</a:t>
            </a:r>
            <a:endParaRPr lang="en-US" sz="2000" b="1">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333" name="Shape 333"/>
        <p:cNvGrpSpPr/>
        <p:nvPr/>
      </p:nvGrpSpPr>
      <p:grpSpPr>
        <a:xfrm>
          <a:off x="0" y="0"/>
          <a:ext cx="0" cy="0"/>
          <a:chOff x="0" y="0"/>
          <a:chExt cx="0" cy="0"/>
        </a:xfrm>
      </p:grpSpPr>
      <p:sp>
        <p:nvSpPr>
          <p:cNvPr id="230" name="Google Shape;230;p35"/>
          <p:cNvSpPr txBox="1"/>
          <p:nvPr>
            <p:ph type="title" idx="2"/>
          </p:nvPr>
        </p:nvSpPr>
        <p:spPr>
          <a:xfrm>
            <a:off x="1259875" y="1851543"/>
            <a:ext cx="1831500" cy="1439700"/>
          </a:xfrm>
          <a:prstGeom prst="rect">
            <a:avLst/>
          </a:prstGeom>
        </p:spPr>
        <p:txBody>
          <a:bodyPr spcFirstLastPara="1" wrap="square" lIns="91425" tIns="91425" rIns="91425" bIns="91425" anchor="ctr" anchorCtr="0">
            <a:noAutofit/>
          </a:bodyPr>
          <a:p>
            <a:pPr marL="0" lvl="0" indent="0" algn="r" rtl="0">
              <a:spcBef>
                <a:spcPts val="0"/>
              </a:spcBef>
              <a:spcAft>
                <a:spcPts val="0"/>
              </a:spcAft>
              <a:buNone/>
            </a:pPr>
            <a:r>
              <a:rPr lang="en-GB"/>
              <a:t>0</a:t>
            </a:r>
            <a:r>
              <a:rPr lang="en-US" altLang="en-GB"/>
              <a:t>2</a:t>
            </a:r>
            <a:r>
              <a:rPr lang="en-GB"/>
              <a:t>.</a:t>
            </a:r>
            <a:endParaRPr lang="en-GB"/>
          </a:p>
        </p:txBody>
      </p:sp>
      <p:sp>
        <p:nvSpPr>
          <p:cNvPr id="228" name="Google Shape;228;p35"/>
          <p:cNvSpPr txBox="1"/>
          <p:nvPr/>
        </p:nvSpPr>
        <p:spPr>
          <a:xfrm>
            <a:off x="3091180" y="2788285"/>
            <a:ext cx="5039360" cy="842010"/>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Bebas Neue" panose="020B0606020202050201"/>
              <a:buNone/>
              <a:defRPr sz="65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1pPr>
            <a:lvl2pPr marR="0" lvl="1"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2pPr>
            <a:lvl3pPr marR="0" lvl="2"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3pPr>
            <a:lvl4pPr marR="0" lvl="3"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4pPr>
            <a:lvl5pPr marR="0" lvl="4"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5pPr>
            <a:lvl6pPr marR="0" lvl="5"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6pPr>
            <a:lvl7pPr marR="0" lvl="6"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7pPr>
            <a:lvl8pPr marR="0" lvl="7"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8pPr>
            <a:lvl9pPr marR="0" lvl="8" algn="ctr" rtl="0">
              <a:lnSpc>
                <a:spcPct val="100000"/>
              </a:lnSpc>
              <a:spcBef>
                <a:spcPts val="0"/>
              </a:spcBef>
              <a:spcAft>
                <a:spcPts val="0"/>
              </a:spcAft>
              <a:buClr>
                <a:schemeClr val="lt1"/>
              </a:buClr>
              <a:buSzPts val="3600"/>
              <a:buFont typeface="Bebas Neue" panose="020B0606020202050201"/>
              <a:buNone/>
              <a:defRPr sz="3600" b="0" i="0" u="none" strike="noStrike" cap="none">
                <a:solidFill>
                  <a:schemeClr val="lt1"/>
                </a:solidFill>
                <a:latin typeface="Bebas Neue" panose="020B0606020202050201"/>
                <a:ea typeface="Bebas Neue" panose="020B0606020202050201"/>
                <a:cs typeface="Bebas Neue" panose="020B0606020202050201"/>
                <a:sym typeface="Bebas Neue" panose="020B0606020202050201"/>
              </a:defRPr>
            </a:lvl9pPr>
          </a:lstStyle>
          <a:p>
            <a:pPr marL="0" lvl="0" indent="0" algn="l" rtl="0">
              <a:spcBef>
                <a:spcPts val="0"/>
              </a:spcBef>
              <a:spcAft>
                <a:spcPts val="0"/>
              </a:spcAft>
              <a:buNone/>
            </a:pPr>
            <a:r>
              <a:rPr lang="en-US" sz="2400" b="1" dirty="0">
                <a:solidFill>
                  <a:schemeClr val="bg1"/>
                </a:solidFill>
                <a:latin typeface="Arial" panose="020B0604020202020204" pitchFamily="34" charset="0"/>
                <a:cs typeface="Arial" panose="020B0604020202020204" pitchFamily="34" charset="0"/>
                <a:sym typeface="+mn-ea"/>
              </a:rPr>
              <a:t>Analysis of factors affecting red wine quality</a:t>
            </a:r>
            <a:endParaRPr lang="en-US" sz="2400" b="1" dirty="0">
              <a:solidFill>
                <a:schemeClr val="bg1"/>
              </a:solidFill>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sz="2400" b="1" dirty="0">
                <a:solidFill>
                  <a:schemeClr val="bg1"/>
                </a:solidFill>
                <a:latin typeface="Arial" panose="020B0604020202020204" pitchFamily="34" charset="0"/>
                <a:cs typeface="Arial" panose="020B0604020202020204" pitchFamily="34" charset="0"/>
              </a:rPr>
              <a:t> </a:t>
            </a:r>
            <a:br>
              <a:rPr lang="en-US" b="1" dirty="0">
                <a:solidFill>
                  <a:schemeClr val="bg1"/>
                </a:solidFill>
                <a:latin typeface="Arial" panose="020B0604020202020204" pitchFamily="34" charset="0"/>
                <a:cs typeface="Arial" panose="020B0604020202020204" pitchFamily="34" charset="0"/>
              </a:rPr>
            </a:br>
            <a:endParaRPr lang="en-GB"/>
          </a:p>
        </p:txBody>
      </p:sp>
    </p:spTree>
  </p:cSld>
  <p:clrMapOvr>
    <a:masterClrMapping/>
  </p:clrMapOvr>
</p:sld>
</file>

<file path=ppt/theme/theme1.xml><?xml version="1.0" encoding="utf-8"?>
<a:theme xmlns:a="http://schemas.openxmlformats.org/drawingml/2006/main" name="Red Wine Brand MK Plan by Slidesg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5569</Words>
  <Application>WPS Presentation</Application>
  <PresentationFormat/>
  <Paragraphs>191</Paragraphs>
  <Slides>32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Arial</vt:lpstr>
      <vt:lpstr>SimSun</vt:lpstr>
      <vt:lpstr>Wingdings</vt:lpstr>
      <vt:lpstr>Arial</vt:lpstr>
      <vt:lpstr>Bebas Neue</vt:lpstr>
      <vt:lpstr>Work Sans</vt:lpstr>
      <vt:lpstr>Anaheim</vt:lpstr>
      <vt:lpstr>Segoe Print</vt:lpstr>
      <vt:lpstr>Roboto Condensed Light</vt:lpstr>
      <vt:lpstr>Nunito Light</vt:lpstr>
      <vt:lpstr>Didact Gothic</vt:lpstr>
      <vt:lpstr>Microsoft YaHei</vt:lpstr>
      <vt:lpstr>Arial Unicode MS</vt:lpstr>
      <vt:lpstr>Red Wine Brand MK Plan by Slidesgo</vt:lpstr>
      <vt:lpstr>HOW TO MAKE A GOOD WINE RED QUALITY </vt:lpstr>
      <vt:lpstr>MAIN CONTENT</vt:lpstr>
      <vt:lpstr>INTRODUCTION</vt:lpstr>
      <vt:lpstr>01.</vt:lpstr>
      <vt:lpstr>The FacTORS</vt:lpstr>
      <vt:lpstr>wine quality classification</vt:lpstr>
      <vt:lpstr>WhAT makes a quality wine</vt:lpstr>
      <vt:lpstr>Correlation BetWEEn THE FACTORS</vt:lpstr>
      <vt:lpstr>02.</vt:lpstr>
      <vt:lpstr>fixed acidity</vt:lpstr>
      <vt:lpstr>alcohol</vt:lpstr>
      <vt:lpstr>alcohol</vt:lpstr>
      <vt:lpstr>alcohol</vt:lpstr>
      <vt:lpstr>alcohol</vt:lpstr>
      <vt:lpstr>SULPHATES</vt:lpstr>
      <vt:lpstr>SULPHATES</vt:lpstr>
      <vt:lpstr>SULPHATES</vt:lpstr>
      <vt:lpstr>citric acid</vt:lpstr>
      <vt:lpstr>citric acid</vt:lpstr>
      <vt:lpstr>citric acid</vt:lpstr>
      <vt:lpstr>fixed acidity</vt:lpstr>
      <vt:lpstr>fixed acidity</vt:lpstr>
      <vt:lpstr>fixed acidity</vt:lpstr>
      <vt:lpstr>Correlattion between 4 factors</vt:lpstr>
      <vt:lpstr>03.</vt:lpstr>
      <vt:lpstr>Machine learning model</vt:lpstr>
      <vt:lpstr>linear regression</vt:lpstr>
      <vt:lpstr>LOGISTIC regression</vt:lpstr>
      <vt:lpstr>random forest</vt:lpstr>
      <vt:lpstr>KMEANS</vt:lpstr>
      <vt:lpstr>conclusions</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A GOOD WINE RED QUALITY </dc:title>
  <dc:creator/>
  <cp:lastModifiedBy>DELL</cp:lastModifiedBy>
  <cp:revision>21</cp:revision>
  <dcterms:created xsi:type="dcterms:W3CDTF">2023-06-01T11:41:00Z</dcterms:created>
  <dcterms:modified xsi:type="dcterms:W3CDTF">2023-06-16T13:47:32Z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ADC462BEF5BB4E1D905E430AABE23BA6</vt:lpwstr>
  </property>
  <property fmtid="{D5CDD505-2E9C-101B-9397-08002B2CF9AE}" pid="3" name="KSOProductBuildVer">
    <vt:lpwstr>1033-11.2.0.11537</vt:lpwstr>
  </property>
</Properties>
</file>